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344" r:id="rId3"/>
    <p:sldId id="342" r:id="rId4"/>
    <p:sldId id="343" r:id="rId5"/>
    <p:sldId id="284" r:id="rId6"/>
    <p:sldId id="258" r:id="rId7"/>
    <p:sldId id="259" r:id="rId8"/>
    <p:sldId id="345" r:id="rId9"/>
    <p:sldId id="307" r:id="rId10"/>
    <p:sldId id="346" r:id="rId11"/>
    <p:sldId id="341" r:id="rId12"/>
    <p:sldId id="297" r:id="rId13"/>
    <p:sldId id="347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15"/>
  </p:normalViewPr>
  <p:slideViewPr>
    <p:cSldViewPr snapToGrid="0" snapToObjects="1">
      <p:cViewPr varScale="1">
        <p:scale>
          <a:sx n="117" d="100"/>
          <a:sy n="117" d="100"/>
        </p:scale>
        <p:origin x="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BRAND COMMUNICATIONS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xVal>
            <c:numLit>
              <c:formatCode>General</c:formatCode>
              <c:ptCount val="5"/>
            </c:numLit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3D0A-0B48-97D9-04EFEF7D7D0E}"/>
            </c:ext>
          </c:extLst>
        </c:ser>
        <c:ser>
          <c:idx val="1"/>
          <c:order val="1"/>
          <c:tx>
            <c:v>NON-CRISIS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D0A-0B48-97D9-04EFEF7D7D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D0A-0B48-97D9-04EFEF7D7D0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D0A-0B48-97D9-04EFEF7D7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0.00</c:formatCode>
              <c:ptCount val="3"/>
              <c:pt idx="0">
                <c:v>2.5</c:v>
              </c:pt>
              <c:pt idx="1">
                <c:v>4</c:v>
              </c:pt>
              <c:pt idx="2">
                <c:v>5.5</c:v>
              </c:pt>
            </c:numLit>
          </c:xVal>
          <c:yVal>
            <c:numLit>
              <c:formatCode>General</c:formatCode>
              <c:ptCount val="3"/>
              <c:pt idx="0">
                <c:v>0.13159999999999999</c:v>
              </c:pt>
              <c:pt idx="1">
                <c:v>0.18290000000000001</c:v>
              </c:pt>
              <c:pt idx="2">
                <c:v>0.23419999999999999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3D0A-0B48-97D9-04EFEF7D7D0E}"/>
            </c:ext>
          </c:extLst>
        </c:ser>
        <c:ser>
          <c:idx val="2"/>
          <c:order val="2"/>
          <c:tx>
            <c:v>CRISIS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D0A-0B48-97D9-04EFEF7D7D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D0A-0B48-97D9-04EFEF7D7D0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D0A-0B48-97D9-04EFEF7D7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0.00</c:formatCode>
              <c:ptCount val="3"/>
              <c:pt idx="0">
                <c:v>2.5</c:v>
              </c:pt>
              <c:pt idx="1">
                <c:v>4</c:v>
              </c:pt>
              <c:pt idx="2">
                <c:v>5.5</c:v>
              </c:pt>
            </c:numLit>
          </c:xVal>
          <c:yVal>
            <c:numLit>
              <c:formatCode>General</c:formatCode>
              <c:ptCount val="3"/>
              <c:pt idx="0">
                <c:v>0.92910000000000004</c:v>
              </c:pt>
              <c:pt idx="1">
                <c:v>0.62770000000000004</c:v>
              </c:pt>
              <c:pt idx="2">
                <c:v>0.32619999999999999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8-3D0A-0B48-97D9-04EFEF7D7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2204872"/>
        <c:axId val="602184536"/>
      </c:scatterChart>
      <c:valAx>
        <c:axId val="602204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SOCIAL CONNECTIONS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184536"/>
        <c:crosses val="min"/>
        <c:crossBetween val="midCat"/>
      </c:valAx>
      <c:valAx>
        <c:axId val="60218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CLICKS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204872"/>
        <c:crosses val="min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BRAND COMMUNICATIONS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xVal>
            <c:numLit>
              <c:formatCode>General</c:formatCode>
              <c:ptCount val="5"/>
            </c:numLit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49DB-E648-93AA-7C40E9C962D4}"/>
            </c:ext>
          </c:extLst>
        </c:ser>
        <c:ser>
          <c:idx val="1"/>
          <c:order val="1"/>
          <c:tx>
            <c:v>NON-CRISIS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Lit>
              <c:formatCode>0.00</c:formatCode>
              <c:ptCount val="3"/>
              <c:pt idx="0">
                <c:v>2.5</c:v>
              </c:pt>
              <c:pt idx="1">
                <c:v>4</c:v>
              </c:pt>
              <c:pt idx="2">
                <c:v>5.5</c:v>
              </c:pt>
            </c:numLit>
          </c:xVal>
          <c:yVal>
            <c:numLit>
              <c:formatCode>General</c:formatCode>
              <c:ptCount val="3"/>
              <c:pt idx="0">
                <c:v>-0.12909999999999999</c:v>
              </c:pt>
              <c:pt idx="1">
                <c:v>4.7399999999999998E-2</c:v>
              </c:pt>
              <c:pt idx="2">
                <c:v>0.22389999999999999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49DB-E648-93AA-7C40E9C962D4}"/>
            </c:ext>
          </c:extLst>
        </c:ser>
        <c:ser>
          <c:idx val="2"/>
          <c:order val="2"/>
          <c:tx>
            <c:v>CRISIS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Lit>
              <c:formatCode>0.00</c:formatCode>
              <c:ptCount val="3"/>
              <c:pt idx="0">
                <c:v>2.5</c:v>
              </c:pt>
              <c:pt idx="1">
                <c:v>4</c:v>
              </c:pt>
              <c:pt idx="2">
                <c:v>5.5</c:v>
              </c:pt>
            </c:numLit>
          </c:xVal>
          <c:yVal>
            <c:numLit>
              <c:formatCode>General</c:formatCode>
              <c:ptCount val="3"/>
              <c:pt idx="0">
                <c:v>1.0322</c:v>
              </c:pt>
              <c:pt idx="1">
                <c:v>0.73229999999999995</c:v>
              </c:pt>
              <c:pt idx="2">
                <c:v>0.43240000000000001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49DB-E648-93AA-7C40E9C96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2204872"/>
        <c:axId val="602184536"/>
      </c:scatterChart>
      <c:valAx>
        <c:axId val="602204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SOCIAL CONNECTIONS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184536"/>
        <c:crosses val="min"/>
        <c:crossBetween val="midCat"/>
      </c:valAx>
      <c:valAx>
        <c:axId val="60218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SHARES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204872"/>
        <c:crosses val="min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357E0-6253-7C4E-8034-AC34D0AE0FFF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284C4-3648-6C47-A0F6-A7711F69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2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284C4-3648-6C47-A0F6-A7711F69B4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9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56259C09-C049-774F-831B-AD07432DB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79667793-BB82-014C-9660-5A4BE75466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Highlight: CULTURALLY relevant approach as advised by World Health Organization (Facts on Obesity) and Thomas, Fine and Ibrahim, 2004.  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0B7BEFA9-0F1B-004A-8FD8-55BCFE516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959BF99-DC5B-C744-B319-72DEF2198766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8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4BB56C57-EF55-A741-95EE-7939B2439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47CD74AE-D7AB-9549-AAC5-E2D7A00BFA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60CAED40-E503-2D43-BF36-5A0AD50A3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E9ADAE-914D-C64C-A967-C5F28913EFD1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9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253E5BE1-FBBC-9149-84AB-5A0F009B5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A7E5BB9A-6A49-4F4D-8042-BA56B3EDA4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Important: </a:t>
            </a:r>
            <a:r>
              <a:rPr lang="en-US" altLang="en-US" b="1">
                <a:ea typeface="ＭＳ Ｐゴシック" panose="020B0600070205080204" pitchFamily="34" charset="-128"/>
              </a:rPr>
              <a:t>Persuasiveness of appeals directly linked to MESSAGE FRAMING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D4B7A881-9FF0-3E49-93E7-B52CDFD4E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264EA0-94F4-C848-934D-9BE2279A59D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9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253E5BE1-FBBC-9149-84AB-5A0F009B5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A7E5BB9A-6A49-4F4D-8042-BA56B3EDA4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Important: </a:t>
            </a:r>
            <a:r>
              <a:rPr lang="en-US" altLang="en-US" b="1">
                <a:ea typeface="ＭＳ Ｐゴシック" panose="020B0600070205080204" pitchFamily="34" charset="-128"/>
              </a:rPr>
              <a:t>Persuasiveness of appeals directly linked to MESSAGE FRAMING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D4B7A881-9FF0-3E49-93E7-B52CDFD4E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264EA0-94F4-C848-934D-9BE2279A59D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99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13A7FC6A-1912-5848-BE79-9448648FD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43B350EE-E524-2648-8CCA-370F27C4CF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IMPORTANT: OUR RESEARCH SEEKS TO TEST that Hispanics’ positive response to health appeals congruent with their identity, is context dependent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DBFD9521-1B1D-A34D-A38D-CDEF24CAC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4426CB-542F-3446-AAA3-4268F4470D67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3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7 PROCESS MACRO, Hayes (2018)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AF4EC-54EF-6B45-9F94-436C194937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03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13A7FC6A-1912-5848-BE79-9448648FD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43B350EE-E524-2648-8CCA-370F27C4CF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IMPORTANT: OUR RESEARCH SEEKS TO TEST that Hispanics’ positive response to health appeals congruent with their identity, is context dependent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DBFD9521-1B1D-A34D-A38D-CDEF24CAC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4426CB-542F-3446-AAA3-4268F4470D67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1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7 PROCESS MACRO, Hayes (2018)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AF4EC-54EF-6B45-9F94-436C194937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0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3A50-F63D-9248-BEE6-7FA6F9E87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42431-586A-0944-A578-BF0260C8C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779BB-B082-0842-857B-FACCE7E8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8953-89D4-E24F-A6D6-57A474F1D18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CD4BD-666F-F044-B27A-E727922A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0B222-88D7-4147-B967-34AC5619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2FFA-9366-6A4B-A8F4-AF3DF506B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0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5C62-4F2B-CC48-8F57-17D19006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6EA14-5492-F646-9FA2-516FCF1D5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B0642-7D47-FE46-ABD3-41EA2625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8953-89D4-E24F-A6D6-57A474F1D18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2AC5-0669-5944-87F3-8B6BF1C7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5E95E-CD2D-3745-B6D1-2F7DF57A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2FFA-9366-6A4B-A8F4-AF3DF506B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7C9D3-2756-0340-B844-4C79D1DC4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4E605-AE9B-D44E-B185-37760457E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C11FB-A0D0-9D44-B630-8852649C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8953-89D4-E24F-A6D6-57A474F1D18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EDA31-BA46-0542-B01A-4C7585F4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C688-7321-A04F-A322-B973C4B1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2FFA-9366-6A4B-A8F4-AF3DF506B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62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632E86-5159-EA46-8B08-6F6CBAE8FB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DBEC093-0CFF-B741-ABFF-72895F9E3ECE}" type="datetimeFigureOut">
              <a:rPr lang="en-US" altLang="en-US"/>
              <a:pPr/>
              <a:t>10/14/22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0740AE-3792-F148-AFF5-24436BCE25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CE9B5B-593D-2742-BDD8-37B2CA2A4C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856119-5060-184E-A80B-FD9F1C58D4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84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AAA1-72C1-5641-817E-7BC79C11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A1F31-1BB8-5B43-A741-508051B00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1FDA4-539A-7F46-AC66-CB321A289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8953-89D4-E24F-A6D6-57A474F1D18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8D0DA-A2B5-E140-A920-C83E1EAC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EF641-91F1-014E-B882-29C7D0E2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2FFA-9366-6A4B-A8F4-AF3DF506B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7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F54A-4231-ED4B-AA1C-A525833B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D88C9-6FCE-0348-875B-F739931BE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8DB1D-E068-FB43-8777-EBA3D1F5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8953-89D4-E24F-A6D6-57A474F1D18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8ACC-AD81-7143-B06E-617FFA4A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2B835-2DCA-D242-B4CA-CFC54019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2FFA-9366-6A4B-A8F4-AF3DF506B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4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25DE-09DF-9345-BCAB-CE0521C6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3CD21-2D6A-2E46-B98A-01812B2DB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89E4D-F9C8-DA4B-892A-B161F3568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35F90-E7A6-B148-B4BB-C652EB66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8953-89D4-E24F-A6D6-57A474F1D18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5E576-B0CF-7E45-B92A-DA15FABD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665D1-B5F5-7C4D-91A4-D40A0E0C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2FFA-9366-6A4B-A8F4-AF3DF506B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8D78-27A3-D24B-AA87-8407DEDC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DA7AC-14B8-8C46-B400-C464A678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C6FAA-D8E9-D043-B74E-6F22266DE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8F024-CC24-AF4A-A62E-1C126A99A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6F6765-B344-5B48-8A6F-8D62F74DF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3C1BD-0823-0B4C-85A0-13882D1C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8953-89D4-E24F-A6D6-57A474F1D18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D966CA-BDF5-DC49-94C7-B98AD0C7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33F5EB-7F61-1A4A-B353-D0DF05B5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2FFA-9366-6A4B-A8F4-AF3DF506B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2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62F9-B060-CD4B-87ED-0BFB92E1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069D9-A149-9C4F-90A9-26AD18D68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8953-89D4-E24F-A6D6-57A474F1D18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818E5-5AAB-0E48-A5AF-77269E4D1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8C0F6-0090-FB44-B765-9B2457F9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2FFA-9366-6A4B-A8F4-AF3DF506B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6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DFBBB-3917-E847-B65A-5173826C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8953-89D4-E24F-A6D6-57A474F1D18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541AF-09C7-A940-BCAA-771A19D7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69A76-622A-1449-BC61-52275C78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2FFA-9366-6A4B-A8F4-AF3DF506B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5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082C-7911-C847-8D82-E7CFD616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59048-59F3-1744-9DD9-11E26E0A5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DD8EB-068C-F749-876E-547E6CE76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FA862-C268-9A49-A470-D46EC5BB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8953-89D4-E24F-A6D6-57A474F1D18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DF3D5-9A9A-6F41-A1DA-6D69A7E1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BF53F-EF9E-7543-9E36-CE1FAEA2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2FFA-9366-6A4B-A8F4-AF3DF506B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0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CBCB9-B1F3-034C-A32D-6CAD9980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DCB6C5-D5B3-464F-8F10-4D9442C6C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5EABE-AE86-5E4E-BBB0-E3411C59E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13CCB-89B6-6A41-8816-8D108EE2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8953-89D4-E24F-A6D6-57A474F1D18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99B95-5BEE-BC4F-A4A8-3806CEDC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BE2C7-9909-3843-BD86-A9F20A70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2FFA-9366-6A4B-A8F4-AF3DF506B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1BFD5B-6AB0-2440-A223-12AA2550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56DD-82F4-FA4D-A5EB-DD4D40482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73028-CBB4-B042-858A-162CC4146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C8953-89D4-E24F-A6D6-57A474F1D18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BBC47-8374-F349-BC06-75266C120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BFD36-7233-F144-BC22-2D9DE2511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2FFA-9366-6A4B-A8F4-AF3DF506B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6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2EEDFD-7647-A446-8286-BF947FEA8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83" y="105910"/>
            <a:ext cx="11062634" cy="553131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CCD09C2-CF41-6646-96FE-F98BF51C7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113" y="5802482"/>
            <a:ext cx="10005773" cy="105551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numCol="2"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2"/>
                </a:solidFill>
              </a:rPr>
              <a:t>Tessa Garcia-</a:t>
            </a:r>
            <a:r>
              <a:rPr lang="en-US" sz="2000" dirty="0" err="1">
                <a:solidFill>
                  <a:schemeClr val="tx2"/>
                </a:solidFill>
              </a:rPr>
              <a:t>Collart</a:t>
            </a:r>
            <a:r>
              <a:rPr lang="en-US" sz="2000" dirty="0">
                <a:solidFill>
                  <a:schemeClr val="tx2"/>
                </a:solidFill>
              </a:rPr>
              <a:t>, PhD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err="1">
                <a:solidFill>
                  <a:schemeClr val="tx2"/>
                </a:solidFill>
              </a:rPr>
              <a:t>Jayati</a:t>
            </a:r>
            <a:r>
              <a:rPr lang="en-US" sz="2000" dirty="0">
                <a:solidFill>
                  <a:schemeClr val="tx2"/>
                </a:solidFill>
              </a:rPr>
              <a:t> Sinha, PhD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723625-6FC8-1A49-BCC3-06BB84B90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530" y="6131874"/>
            <a:ext cx="1933514" cy="628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614E1C-756F-0D42-A973-B3EC69D8D4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35" b="36708"/>
          <a:stretch/>
        </p:blipFill>
        <p:spPr>
          <a:xfrm>
            <a:off x="2627521" y="6145977"/>
            <a:ext cx="2043631" cy="599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F67277-4A53-414B-B1D1-8B0B6318E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222" y="103503"/>
            <a:ext cx="8381313" cy="55875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07F9-E492-894F-AD68-2FC2848A8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83" y="3875814"/>
            <a:ext cx="11062634" cy="165576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1" cap="all" dirty="0">
                <a:solidFill>
                  <a:schemeClr val="tx2"/>
                </a:solidFill>
              </a:rPr>
              <a:t>Speak up! Brands’ Responsiveness Matters:</a:t>
            </a:r>
            <a:br>
              <a:rPr lang="en-US" sz="4000" b="1" cap="all" dirty="0">
                <a:solidFill>
                  <a:schemeClr val="tx2"/>
                </a:solidFill>
              </a:rPr>
            </a:br>
            <a:r>
              <a:rPr lang="en-US" sz="3600" cap="all" dirty="0">
                <a:solidFill>
                  <a:schemeClr val="tx2"/>
                </a:solidFill>
              </a:rPr>
              <a:t>Consumer Reactions to Brand Communications </a:t>
            </a:r>
            <a:br>
              <a:rPr lang="en-US" sz="3600" cap="all" dirty="0">
                <a:solidFill>
                  <a:schemeClr val="tx2"/>
                </a:solidFill>
              </a:rPr>
            </a:br>
            <a:r>
              <a:rPr lang="en-US" sz="3600" cap="all" dirty="0">
                <a:solidFill>
                  <a:schemeClr val="tx2"/>
                </a:solidFill>
              </a:rPr>
              <a:t>in the Early Stage of a Crisis</a:t>
            </a:r>
          </a:p>
        </p:txBody>
      </p:sp>
    </p:spTree>
    <p:extLst>
      <p:ext uri="{BB962C8B-B14F-4D97-AF65-F5344CB8AC3E}">
        <p14:creationId xmlns:p14="http://schemas.microsoft.com/office/powerpoint/2010/main" val="3418650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Group 4">
            <a:extLst>
              <a:ext uri="{FF2B5EF4-FFF2-40B4-BE49-F238E27FC236}">
                <a16:creationId xmlns:a16="http://schemas.microsoft.com/office/drawing/2014/main" id="{4138A4F4-CCAC-6044-A9DB-959EA08DE7F6}"/>
              </a:ext>
            </a:extLst>
          </p:cNvPr>
          <p:cNvGrpSpPr>
            <a:grpSpLocks/>
          </p:cNvGrpSpPr>
          <p:nvPr/>
        </p:nvGrpSpPr>
        <p:grpSpPr bwMode="auto">
          <a:xfrm>
            <a:off x="10844682" y="790552"/>
            <a:ext cx="1155700" cy="107950"/>
            <a:chOff x="7536566" y="6291405"/>
            <a:chExt cx="1154910" cy="144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926B378-E8AC-A34E-8650-25BD3A0B53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566" y="6291405"/>
              <a:ext cx="144364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34BED6-F071-5442-95AF-B0FA6A075D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4726" y="6291405"/>
              <a:ext cx="144364" cy="144000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AB1E89D-D5BB-434C-B913-D389CE91E0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3367" y="6291405"/>
              <a:ext cx="144364" cy="144000"/>
            </a:xfrm>
            <a:prstGeom prst="ellipse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C24E639-7D0E-8641-8218-2ED78EE3AA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2633" y="6291405"/>
              <a:ext cx="142777" cy="14400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D29470-DC4A-0D49-9C7C-36625402C3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0793" y="6291405"/>
              <a:ext cx="144363" cy="14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691AB1-3CEB-5D4A-8F13-600ED5EE74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8953" y="6291405"/>
              <a:ext cx="144363" cy="144000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315A6C-8EDC-B245-A1A0-246E623717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13" y="6291405"/>
              <a:ext cx="144363" cy="144000"/>
            </a:xfrm>
            <a:prstGeom prst="ellipse">
              <a:avLst/>
            </a:prstGeom>
            <a:solidFill>
              <a:srgbClr val="7030A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AB3FF42-587E-2342-ABE7-937CFA6221DC}"/>
              </a:ext>
            </a:extLst>
          </p:cNvPr>
          <p:cNvSpPr/>
          <p:nvPr/>
        </p:nvSpPr>
        <p:spPr>
          <a:xfrm>
            <a:off x="8346204" y="20614"/>
            <a:ext cx="378936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Results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5DF3CC-3838-694C-8EE0-B968E354D761}"/>
              </a:ext>
            </a:extLst>
          </p:cNvPr>
          <p:cNvSpPr/>
          <p:nvPr/>
        </p:nvSpPr>
        <p:spPr>
          <a:xfrm>
            <a:off x="0" y="3793098"/>
            <a:ext cx="12260654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827042AC-26C1-5B4F-9D96-6590B67F9F7C}"/>
              </a:ext>
            </a:extLst>
          </p:cNvPr>
          <p:cNvSpPr txBox="1">
            <a:spLocks/>
          </p:cNvSpPr>
          <p:nvPr/>
        </p:nvSpPr>
        <p:spPr>
          <a:xfrm>
            <a:off x="8108932" y="1475074"/>
            <a:ext cx="4127653" cy="4636049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u="sng" cap="none" dirty="0">
                <a:solidFill>
                  <a:schemeClr val="tx1"/>
                </a:solidFill>
              </a:rPr>
              <a:t>CTOR Rates</a:t>
            </a:r>
          </a:p>
          <a:p>
            <a:pPr algn="l">
              <a:defRPr/>
            </a:pPr>
            <a:r>
              <a:rPr lang="en-US" cap="none" dirty="0"/>
              <a:t>Binary logistic regression: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DV: CTOR </a:t>
            </a:r>
            <a:r>
              <a:rPr lang="en-US" b="0" i="1" dirty="0"/>
              <a:t>rates (click: yes = 1, no = 0) 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b="0" i="1" dirty="0"/>
              <a:t>IV: Email type (crisis-related message = 1, non crisis-related message = 0)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defRPr/>
            </a:pPr>
            <a:r>
              <a:rPr lang="en-US" i="1" cap="none" dirty="0"/>
              <a:t>B = .572, SE = .32, Wald </a:t>
            </a:r>
            <a:r>
              <a:rPr lang="el-GR" i="1" cap="none" dirty="0"/>
              <a:t>χ2(1)  = 3.23, </a:t>
            </a:r>
            <a:r>
              <a:rPr lang="en-US" i="1" cap="none" dirty="0"/>
              <a:t>p = .07 </a:t>
            </a:r>
            <a:endParaRPr lang="en-US" cap="none" dirty="0"/>
          </a:p>
          <a:p>
            <a:pPr marL="800100" lvl="1" indent="-342900">
              <a:buFont typeface="Arial"/>
              <a:buChar char="•"/>
              <a:defRPr/>
            </a:pPr>
            <a:r>
              <a:rPr lang="en-US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9% (5%) of the crisis-related (non crisis-related) delivered emails were opened. 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95% (91%) of the non crisis-related (crisis-related) delivered emails were not opened.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 Placeholder 36">
            <a:extLst>
              <a:ext uri="{FF2B5EF4-FFF2-40B4-BE49-F238E27FC236}">
                <a16:creationId xmlns:a16="http://schemas.microsoft.com/office/drawing/2014/main" id="{0E637035-93E8-EF4D-B70F-3B78018FACE0}"/>
              </a:ext>
            </a:extLst>
          </p:cNvPr>
          <p:cNvSpPr txBox="1">
            <a:spLocks/>
          </p:cNvSpPr>
          <p:nvPr/>
        </p:nvSpPr>
        <p:spPr>
          <a:xfrm>
            <a:off x="4032173" y="1475075"/>
            <a:ext cx="4127653" cy="4636049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u="sng" cap="none" dirty="0">
                <a:solidFill>
                  <a:schemeClr val="tx1"/>
                </a:solidFill>
              </a:rPr>
              <a:t>CTR Rates</a:t>
            </a:r>
          </a:p>
          <a:p>
            <a:pPr algn="l">
              <a:defRPr/>
            </a:pPr>
            <a:r>
              <a:rPr lang="en-US" cap="none" dirty="0"/>
              <a:t>Binary logistic regression: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DV: CTR </a:t>
            </a:r>
            <a:r>
              <a:rPr lang="en-US" b="0" i="1" dirty="0"/>
              <a:t>rates (click: yes = 1, no = 0) 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b="0" i="1" dirty="0"/>
              <a:t>IV: Email type (crisis-related message = 1, non crisis-related message = 0)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defRPr/>
            </a:pPr>
            <a:r>
              <a:rPr lang="en-US" i="1" cap="none" dirty="0"/>
              <a:t>B = .725, SE = .31, Wald </a:t>
            </a:r>
            <a:r>
              <a:rPr lang="el-GR" i="1" cap="none" dirty="0"/>
              <a:t>χ2(1)  = 5.39, </a:t>
            </a:r>
            <a:r>
              <a:rPr lang="en-US" i="1" cap="none" dirty="0"/>
              <a:t>p = .020</a:t>
            </a:r>
            <a:endParaRPr lang="en-US" cap="none" dirty="0"/>
          </a:p>
          <a:p>
            <a:pPr marL="800100" lvl="1" indent="-342900">
              <a:buFont typeface="Arial"/>
              <a:buChar char="•"/>
              <a:defRPr/>
            </a:pPr>
            <a:r>
              <a:rPr lang="en-US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4% (2%) of the crisis-related (non crisis-related) delivered emails were opened. 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98% (96%) of the non crisis-related (crisis-related) delivered emails were not opened.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8206CEA6-AC97-FD44-AB7F-17CD07E933A7}"/>
              </a:ext>
            </a:extLst>
          </p:cNvPr>
          <p:cNvSpPr txBox="1">
            <a:spLocks/>
          </p:cNvSpPr>
          <p:nvPr/>
        </p:nvSpPr>
        <p:spPr>
          <a:xfrm>
            <a:off x="-6931" y="1475076"/>
            <a:ext cx="4127653" cy="4636049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u="sng" cap="none" dirty="0">
                <a:solidFill>
                  <a:schemeClr val="tx1"/>
                </a:solidFill>
              </a:rPr>
              <a:t>Open Rates</a:t>
            </a:r>
          </a:p>
          <a:p>
            <a:pPr algn="l">
              <a:defRPr/>
            </a:pPr>
            <a:r>
              <a:rPr lang="en-US" cap="none" dirty="0"/>
              <a:t>Binary logistic regression: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DV: Open </a:t>
            </a:r>
            <a:r>
              <a:rPr lang="en-US" b="0" i="1" dirty="0"/>
              <a:t>rates (open: yes = 1, no = 0) 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b="0" i="1" dirty="0"/>
              <a:t>IV: Email type (crisis-related message = 1, non crisis-related message = 0)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defRPr/>
            </a:pPr>
            <a:r>
              <a:rPr lang="en-US" i="1" cap="none" dirty="0"/>
              <a:t>B = .297, SE = .10, Wald </a:t>
            </a:r>
            <a:r>
              <a:rPr lang="el-GR" i="1" cap="none" dirty="0"/>
              <a:t>χ2(1) = 8.24, </a:t>
            </a:r>
            <a:r>
              <a:rPr lang="en-US" i="1" cap="none" dirty="0"/>
              <a:t>p = .004</a:t>
            </a:r>
            <a:endParaRPr lang="en-US" cap="none" dirty="0"/>
          </a:p>
          <a:p>
            <a:pPr marL="800100" lvl="1" indent="-342900">
              <a:buFont typeface="Arial"/>
              <a:buChar char="•"/>
              <a:defRPr/>
            </a:pPr>
            <a:r>
              <a:rPr lang="en-US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46% (39%) of the crisis-related (non crisis-related) delivered emails were opened. 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60% (53%) of the non crisis-related (crisis-related) delivered emails were not opened.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28EAB3-723D-A74F-833A-DF203ED53F3A}"/>
              </a:ext>
            </a:extLst>
          </p:cNvPr>
          <p:cNvCxnSpPr>
            <a:cxnSpLocks/>
          </p:cNvCxnSpPr>
          <p:nvPr/>
        </p:nvCxnSpPr>
        <p:spPr>
          <a:xfrm>
            <a:off x="-6931" y="1017431"/>
            <a:ext cx="1214249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C288B7-E753-2044-9BBA-F2B86E7DF1F6}"/>
              </a:ext>
            </a:extLst>
          </p:cNvPr>
          <p:cNvCxnSpPr>
            <a:cxnSpLocks/>
          </p:cNvCxnSpPr>
          <p:nvPr/>
        </p:nvCxnSpPr>
        <p:spPr>
          <a:xfrm>
            <a:off x="4078697" y="1017431"/>
            <a:ext cx="0" cy="580531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65D80D-216D-DC49-9BD1-17EDAE54D16B}"/>
              </a:ext>
            </a:extLst>
          </p:cNvPr>
          <p:cNvCxnSpPr>
            <a:cxnSpLocks/>
          </p:cNvCxnSpPr>
          <p:nvPr/>
        </p:nvCxnSpPr>
        <p:spPr>
          <a:xfrm>
            <a:off x="8117802" y="1017431"/>
            <a:ext cx="3387" cy="584056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73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3">
            <a:extLst>
              <a:ext uri="{FF2B5EF4-FFF2-40B4-BE49-F238E27FC236}">
                <a16:creationId xmlns:a16="http://schemas.microsoft.com/office/drawing/2014/main" id="{304ACDAF-349B-B343-AA3E-8E8F8BBD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6" y="1608862"/>
            <a:ext cx="7923631" cy="5141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000" b="1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Objective</a:t>
            </a:r>
            <a:r>
              <a:rPr lang="en-US" altLang="en-US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: Assess the predicted moderating role of social connections (H2)</a:t>
            </a:r>
          </a:p>
          <a:p>
            <a:pPr eaLnBrk="1" hangingPunct="1"/>
            <a:r>
              <a:rPr lang="en-US" altLang="en-US" sz="2000" b="1" i="1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Participants</a:t>
            </a:r>
            <a:r>
              <a:rPr lang="en-US" altLang="en-US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: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297 </a:t>
            </a:r>
            <a:r>
              <a:rPr lang="en-US" altLang="en-US" sz="2000" dirty="0" err="1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MTurk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participants (</a:t>
            </a: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58.9%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Female, </a:t>
            </a:r>
            <a:r>
              <a:rPr lang="mr-IN" altLang="en-US" sz="20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</a:t>
            </a:r>
            <a:r>
              <a:rPr lang="en-US" altLang="en-US" sz="2000" baseline="-250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</a:t>
            </a:r>
            <a:r>
              <a:rPr lang="mr-IN" altLang="en-US" sz="2000" baseline="-25000" dirty="0" err="1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ge</a:t>
            </a:r>
            <a:r>
              <a:rPr lang="en-US" altLang="en-US" sz="2000" baseline="-250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mr-IN" altLang="en-US" sz="20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=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38.01)</a:t>
            </a:r>
            <a:endParaRPr lang="en-US" altLang="en-US" sz="2000" dirty="0">
              <a:solidFill>
                <a:srgbClr val="404040"/>
              </a:solidFill>
              <a:latin typeface="Gill Sans" panose="020B0502020104020203" pitchFamily="34" charset="-79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000" b="1" i="1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Design</a:t>
            </a:r>
            <a:r>
              <a:rPr lang="en-US" altLang="en-US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: 2 (message type: crisis / non-crisis) x 2 (social connection: continuous) between subjects design </a:t>
            </a:r>
          </a:p>
          <a:p>
            <a:pPr lvl="2"/>
            <a:r>
              <a:rPr lang="en-US" altLang="en-US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Baseline opinions of Walmart and Nike brands (clicks and shares)</a:t>
            </a:r>
          </a:p>
          <a:p>
            <a:pPr lvl="2"/>
            <a:r>
              <a:rPr lang="en-US" altLang="en-US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Post-stimuli opinions of Walmart and Nike brands (clicks and shares)</a:t>
            </a:r>
          </a:p>
          <a:p>
            <a:pPr lvl="2"/>
            <a:r>
              <a:rPr lang="en-US" altLang="en-US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Main DV: Difference between post and baseline (clicks and shares)</a:t>
            </a:r>
          </a:p>
          <a:p>
            <a:pPr lvl="2"/>
            <a:r>
              <a:rPr lang="en-US" altLang="en-US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Moderating Variable: Social connections </a:t>
            </a:r>
            <a:r>
              <a:rPr lang="en-US" altLang="en-US" sz="2000" i="1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(“how connected do you feel during this pandemic” and “how balanced do you feel your life is now (work/life)?” on 7-point bipolar measures “not at all” - “very much”)</a:t>
            </a:r>
          </a:p>
          <a:p>
            <a:pPr lvl="2"/>
            <a:r>
              <a:rPr lang="en-US" altLang="en-US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Covariates: brand familiarity, purchase frequency, worry, coping, and social distancing protocols</a:t>
            </a:r>
            <a:endParaRPr lang="en-US" altLang="en-US" sz="2000" i="1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081F49-378B-054B-A966-E6215DC791FF}"/>
              </a:ext>
            </a:extLst>
          </p:cNvPr>
          <p:cNvCxnSpPr/>
          <p:nvPr/>
        </p:nvCxnSpPr>
        <p:spPr>
          <a:xfrm>
            <a:off x="0" y="1458913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683" name="Group 25">
            <a:extLst>
              <a:ext uri="{FF2B5EF4-FFF2-40B4-BE49-F238E27FC236}">
                <a16:creationId xmlns:a16="http://schemas.microsoft.com/office/drawing/2014/main" id="{48F768D4-00D3-4146-A395-589A42229BD1}"/>
              </a:ext>
            </a:extLst>
          </p:cNvPr>
          <p:cNvGrpSpPr>
            <a:grpSpLocks/>
          </p:cNvGrpSpPr>
          <p:nvPr/>
        </p:nvGrpSpPr>
        <p:grpSpPr bwMode="auto">
          <a:xfrm>
            <a:off x="180975" y="1260475"/>
            <a:ext cx="1155700" cy="107950"/>
            <a:chOff x="7536566" y="6291405"/>
            <a:chExt cx="1154910" cy="14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3D1A690-6833-CD4A-8779-A017EA052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566" y="6291405"/>
              <a:ext cx="144364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2CA1D0B-AEE3-3149-A1BC-E677F7F4FD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4726" y="6291405"/>
              <a:ext cx="144364" cy="144000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5BCD2D7-D5E8-2E44-B6BE-9D8C4EFACE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3367" y="6291405"/>
              <a:ext cx="144364" cy="144000"/>
            </a:xfrm>
            <a:prstGeom prst="ellipse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F97D95-435A-EA45-B4D6-1D9AE89486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2633" y="6291405"/>
              <a:ext cx="142777" cy="14400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9BAFA04-4FAE-7B4F-86D9-2582E35407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0793" y="6291405"/>
              <a:ext cx="144363" cy="14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E10341B-ECB9-0947-962E-99125123B5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8953" y="6291405"/>
              <a:ext cx="144363" cy="144000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7309CD-85B0-E84D-AC41-44CD9E1D5A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13" y="6291405"/>
              <a:ext cx="144363" cy="144000"/>
            </a:xfrm>
            <a:prstGeom prst="ellipse">
              <a:avLst/>
            </a:prstGeom>
            <a:solidFill>
              <a:srgbClr val="7030A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</p:grp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E8B3A4B9-EB35-304D-B02A-1EA6D6F40464}"/>
              </a:ext>
            </a:extLst>
          </p:cNvPr>
          <p:cNvSpPr txBox="1">
            <a:spLocks/>
          </p:cNvSpPr>
          <p:nvPr/>
        </p:nvSpPr>
        <p:spPr>
          <a:xfrm>
            <a:off x="3408363" y="628650"/>
            <a:ext cx="8664575" cy="68031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sz="3000" dirty="0">
                <a:solidFill>
                  <a:srgbClr val="948A54"/>
                </a:solidFill>
              </a:rPr>
              <a:t>Moderating role of social connections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0D4618-77DC-4640-B01B-99000B056856}"/>
              </a:ext>
            </a:extLst>
          </p:cNvPr>
          <p:cNvSpPr/>
          <p:nvPr/>
        </p:nvSpPr>
        <p:spPr>
          <a:xfrm>
            <a:off x="8294688" y="136525"/>
            <a:ext cx="378936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Study 2</a:t>
            </a:r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3EC2F8-B758-8F44-B03B-42AB1191F0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"/>
          <a:stretch/>
        </p:blipFill>
        <p:spPr bwMode="auto">
          <a:xfrm>
            <a:off x="10297252" y="3429000"/>
            <a:ext cx="1495801" cy="2574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1203B9-BB43-024E-8E56-9D00C850EF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"/>
          <a:stretch/>
        </p:blipFill>
        <p:spPr bwMode="auto">
          <a:xfrm>
            <a:off x="8285545" y="1678840"/>
            <a:ext cx="1595878" cy="2758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61D41EA-D172-724F-A197-A935E867DB89}"/>
              </a:ext>
            </a:extLst>
          </p:cNvPr>
          <p:cNvSpPr/>
          <p:nvPr/>
        </p:nvSpPr>
        <p:spPr>
          <a:xfrm>
            <a:off x="10306167" y="6130824"/>
            <a:ext cx="147796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Crisis Content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2D71B1-4B57-344B-A948-B7FCD21F50C6}"/>
              </a:ext>
            </a:extLst>
          </p:cNvPr>
          <p:cNvSpPr/>
          <p:nvPr/>
        </p:nvSpPr>
        <p:spPr>
          <a:xfrm>
            <a:off x="8165486" y="4502913"/>
            <a:ext cx="194123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Non-Crisis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93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ED6C50-1844-BB40-B446-B8ED7E9DC709}"/>
              </a:ext>
            </a:extLst>
          </p:cNvPr>
          <p:cNvCxnSpPr/>
          <p:nvPr/>
        </p:nvCxnSpPr>
        <p:spPr>
          <a:xfrm>
            <a:off x="0" y="1458913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803" name="Group 4">
            <a:extLst>
              <a:ext uri="{FF2B5EF4-FFF2-40B4-BE49-F238E27FC236}">
                <a16:creationId xmlns:a16="http://schemas.microsoft.com/office/drawing/2014/main" id="{4138A4F4-CCAC-6044-A9DB-959EA08DE7F6}"/>
              </a:ext>
            </a:extLst>
          </p:cNvPr>
          <p:cNvGrpSpPr>
            <a:grpSpLocks/>
          </p:cNvGrpSpPr>
          <p:nvPr/>
        </p:nvGrpSpPr>
        <p:grpSpPr bwMode="auto">
          <a:xfrm>
            <a:off x="180975" y="1260475"/>
            <a:ext cx="1155700" cy="107950"/>
            <a:chOff x="7536566" y="6291405"/>
            <a:chExt cx="1154910" cy="144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926B378-E8AC-A34E-8650-25BD3A0B53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566" y="6291405"/>
              <a:ext cx="144364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34BED6-F071-5442-95AF-B0FA6A075D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4726" y="6291405"/>
              <a:ext cx="144364" cy="144000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AB1E89D-D5BB-434C-B913-D389CE91E0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3367" y="6291405"/>
              <a:ext cx="144364" cy="144000"/>
            </a:xfrm>
            <a:prstGeom prst="ellipse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C24E639-7D0E-8641-8218-2ED78EE3AA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2633" y="6291405"/>
              <a:ext cx="142777" cy="14400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D29470-DC4A-0D49-9C7C-36625402C3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0793" y="6291405"/>
              <a:ext cx="144363" cy="14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691AB1-3CEB-5D4A-8F13-600ED5EE74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8953" y="6291405"/>
              <a:ext cx="144363" cy="144000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315A6C-8EDC-B245-A1A0-246E623717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13" y="6291405"/>
              <a:ext cx="144363" cy="144000"/>
            </a:xfrm>
            <a:prstGeom prst="ellipse">
              <a:avLst/>
            </a:prstGeom>
            <a:solidFill>
              <a:srgbClr val="7030A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</p:grp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8395B6C8-EA30-BA40-A9EB-72E0BA728378}"/>
              </a:ext>
            </a:extLst>
          </p:cNvPr>
          <p:cNvSpPr txBox="1">
            <a:spLocks/>
          </p:cNvSpPr>
          <p:nvPr/>
        </p:nvSpPr>
        <p:spPr>
          <a:xfrm>
            <a:off x="3408363" y="628650"/>
            <a:ext cx="8664575" cy="690189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Analysis of Conceptual Model: Moderation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D834CC-4374-D54D-9F7F-7A43ED394E6D}"/>
              </a:ext>
            </a:extLst>
          </p:cNvPr>
          <p:cNvSpPr/>
          <p:nvPr/>
        </p:nvSpPr>
        <p:spPr>
          <a:xfrm>
            <a:off x="8294688" y="136525"/>
            <a:ext cx="378936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Study 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B163BEF-71BC-E24A-9B8F-752904A19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8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DDBE6D-A76F-F143-8560-76285B539F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477"/>
          <a:stretch/>
        </p:blipFill>
        <p:spPr>
          <a:xfrm>
            <a:off x="5461794" y="2551160"/>
            <a:ext cx="6477000" cy="284792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5B0FAD0-AEEB-1642-BD97-E73312C56914}"/>
              </a:ext>
            </a:extLst>
          </p:cNvPr>
          <p:cNvSpPr/>
          <p:nvPr/>
        </p:nvSpPr>
        <p:spPr>
          <a:xfrm>
            <a:off x="6220496" y="3333475"/>
            <a:ext cx="5718298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43018"/>
            </a:schemeClr>
          </a:solidFill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3659D3-2584-CF47-83CA-28B84B6AC8F6}"/>
              </a:ext>
            </a:extLst>
          </p:cNvPr>
          <p:cNvSpPr/>
          <p:nvPr/>
        </p:nvSpPr>
        <p:spPr>
          <a:xfrm>
            <a:off x="6220496" y="4523759"/>
            <a:ext cx="5718298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43018"/>
            </a:schemeClr>
          </a:solidFill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A08AB0-FB3A-D84D-868C-77787A6AD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05" y="3026535"/>
            <a:ext cx="4922865" cy="18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5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12119A-43E0-0A47-8A70-4F40201470F2}"/>
              </a:ext>
            </a:extLst>
          </p:cNvPr>
          <p:cNvCxnSpPr/>
          <p:nvPr/>
        </p:nvCxnSpPr>
        <p:spPr>
          <a:xfrm>
            <a:off x="0" y="1458913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779" name="Group 9">
            <a:extLst>
              <a:ext uri="{FF2B5EF4-FFF2-40B4-BE49-F238E27FC236}">
                <a16:creationId xmlns:a16="http://schemas.microsoft.com/office/drawing/2014/main" id="{08056426-CFF0-0D45-943C-72B2FA95BCE8}"/>
              </a:ext>
            </a:extLst>
          </p:cNvPr>
          <p:cNvGrpSpPr>
            <a:grpSpLocks/>
          </p:cNvGrpSpPr>
          <p:nvPr/>
        </p:nvGrpSpPr>
        <p:grpSpPr bwMode="auto">
          <a:xfrm>
            <a:off x="180975" y="1260475"/>
            <a:ext cx="1155700" cy="107950"/>
            <a:chOff x="7536566" y="6291405"/>
            <a:chExt cx="1154910" cy="144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19D103-D58F-9D45-9C20-CA75FED72D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566" y="6291405"/>
              <a:ext cx="144364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F8D252-4211-6F46-8A63-7B668C89CE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4726" y="6291405"/>
              <a:ext cx="144364" cy="144000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090D343-F31E-8E49-B70F-5943717C37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3367" y="6291405"/>
              <a:ext cx="144364" cy="144000"/>
            </a:xfrm>
            <a:prstGeom prst="ellipse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B71A631-4226-2041-A718-0D25FF44D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2633" y="6291405"/>
              <a:ext cx="142777" cy="14400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29D060-3D16-BE4B-83AE-27C0240ABB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0793" y="6291405"/>
              <a:ext cx="144363" cy="14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22F896-14D9-D94F-9F8D-4CD79702EF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8953" y="6291405"/>
              <a:ext cx="144363" cy="144000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94C4141-AECA-954F-8A8E-0F16385782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13" y="6291405"/>
              <a:ext cx="144363" cy="144000"/>
            </a:xfrm>
            <a:prstGeom prst="ellipse">
              <a:avLst/>
            </a:prstGeom>
            <a:solidFill>
              <a:srgbClr val="7030A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</p:grp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B2228659-830E-EB44-A0C7-D7ED8A730326}"/>
              </a:ext>
            </a:extLst>
          </p:cNvPr>
          <p:cNvSpPr txBox="1">
            <a:spLocks/>
          </p:cNvSpPr>
          <p:nvPr/>
        </p:nvSpPr>
        <p:spPr>
          <a:xfrm>
            <a:off x="758825" y="755378"/>
            <a:ext cx="11385550" cy="7316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Results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3687FA-2346-294A-851C-F927F60A24A9}"/>
              </a:ext>
            </a:extLst>
          </p:cNvPr>
          <p:cNvSpPr/>
          <p:nvPr/>
        </p:nvSpPr>
        <p:spPr>
          <a:xfrm>
            <a:off x="8256588" y="232155"/>
            <a:ext cx="378936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Study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FCB2C1D-C5A6-5E74-59D6-F171BF86AA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463852"/>
              </p:ext>
            </p:extLst>
          </p:nvPr>
        </p:nvGraphicFramePr>
        <p:xfrm>
          <a:off x="325438" y="1943809"/>
          <a:ext cx="5679395" cy="370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024CE20-5BD1-8EE5-ACEB-B68DD3A4A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1245732"/>
              </p:ext>
            </p:extLst>
          </p:nvPr>
        </p:nvGraphicFramePr>
        <p:xfrm>
          <a:off x="6004605" y="1943809"/>
          <a:ext cx="5679395" cy="370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54D2A0-BE82-83B0-8941-1C6F8E6C97A4}"/>
              </a:ext>
            </a:extLst>
          </p:cNvPr>
          <p:cNvCxnSpPr/>
          <p:nvPr/>
        </p:nvCxnSpPr>
        <p:spPr>
          <a:xfrm>
            <a:off x="2318657" y="3026229"/>
            <a:ext cx="1687286" cy="1360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256A94-997E-2FEA-D826-4618AFEE4528}"/>
              </a:ext>
            </a:extLst>
          </p:cNvPr>
          <p:cNvCxnSpPr>
            <a:cxnSpLocks/>
          </p:cNvCxnSpPr>
          <p:nvPr/>
        </p:nvCxnSpPr>
        <p:spPr>
          <a:xfrm>
            <a:off x="7998052" y="2743200"/>
            <a:ext cx="1687058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FE3E44-A5C5-A0AE-BE68-4D1598424A58}"/>
              </a:ext>
            </a:extLst>
          </p:cNvPr>
          <p:cNvCxnSpPr>
            <a:cxnSpLocks/>
          </p:cNvCxnSpPr>
          <p:nvPr/>
        </p:nvCxnSpPr>
        <p:spPr>
          <a:xfrm flipV="1">
            <a:off x="7998052" y="4278086"/>
            <a:ext cx="1687058" cy="68153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A30424-DFE8-5846-514F-87A161BAD0FE}"/>
              </a:ext>
            </a:extLst>
          </p:cNvPr>
          <p:cNvCxnSpPr>
            <a:cxnSpLocks/>
          </p:cNvCxnSpPr>
          <p:nvPr/>
        </p:nvCxnSpPr>
        <p:spPr>
          <a:xfrm flipV="1">
            <a:off x="2318657" y="4539343"/>
            <a:ext cx="1687058" cy="21771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67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8DCC-EA2E-6A42-9A02-E1E62239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3" y="-98514"/>
            <a:ext cx="5686534" cy="169279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CONCLUSIONS &amp; IMPLICATIONS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321A2A-0746-49AD-8473-E044DCC0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594280"/>
            <a:ext cx="6007100" cy="4996039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During a crisis, consumers brand engagement (CTR, CTOR, open rates, and shares) significantly increased compared to pre-crisis baseline engagement in response to brand crisis-related versus non-crisis related messages. 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Findings ascertain the impact of brands getting involved in global events (crises) beyond their industry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Marketers can use this information to design marketing communications that especially target consumers with low social connections (excluded and vulnerable consumers)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37E76ED-D4ED-1E42-BE31-DB891572D1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28" r="1942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02E80A-90B4-2044-9911-78468188723A}"/>
              </a:ext>
            </a:extLst>
          </p:cNvPr>
          <p:cNvCxnSpPr/>
          <p:nvPr/>
        </p:nvCxnSpPr>
        <p:spPr>
          <a:xfrm>
            <a:off x="465074" y="1271992"/>
            <a:ext cx="4722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>
            <a:extLst>
              <a:ext uri="{FF2B5EF4-FFF2-40B4-BE49-F238E27FC236}">
                <a16:creationId xmlns:a16="http://schemas.microsoft.com/office/drawing/2014/main" id="{86B5D1BC-D106-AF4E-B048-CF78533EECB8}"/>
              </a:ext>
            </a:extLst>
          </p:cNvPr>
          <p:cNvSpPr txBox="1">
            <a:spLocks/>
          </p:cNvSpPr>
          <p:nvPr/>
        </p:nvSpPr>
        <p:spPr>
          <a:xfrm>
            <a:off x="7412573" y="1454226"/>
            <a:ext cx="3086502" cy="3260993"/>
          </a:xfrm>
          <a:prstGeom prst="rect">
            <a:avLst/>
          </a:prstGeom>
          <a:solidFill>
            <a:srgbClr val="92D050"/>
          </a:solidFill>
          <a:ln>
            <a:noFill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1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" pitchFamily="2" charset="0"/>
                <a:ea typeface="ＭＳ Ｐゴシック" panose="020B0600070205080204" pitchFamily="34" charset="-128"/>
              </a:rPr>
              <a:t>h</a:t>
            </a:r>
            <a:br>
              <a:rPr lang="en-US" altLang="en-US" sz="3200" dirty="0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en-US" sz="3200" dirty="0">
                <a:latin typeface="Times" pitchFamily="2" charset="0"/>
                <a:ea typeface="ＭＳ Ｐゴシック" panose="020B0600070205080204" pitchFamily="34" charset="-128"/>
              </a:rPr>
              <a:t>“In a time of immense turmoil, people are turning to brands as islands of stability.”</a:t>
            </a:r>
            <a:br>
              <a:rPr lang="en-US" altLang="ja-JP" sz="3200" dirty="0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ja-JP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" pitchFamily="2" charset="0"/>
                <a:ea typeface="ＭＳ Ｐゴシック" panose="020B0600070205080204" pitchFamily="34" charset="-128"/>
              </a:rPr>
              <a:t>h</a:t>
            </a:r>
            <a:br>
              <a:rPr lang="en-US" altLang="ja-JP" sz="4000" i="1" dirty="0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ja-JP" sz="1800" i="1" dirty="0">
                <a:latin typeface="Times" pitchFamily="2" charset="0"/>
                <a:ea typeface="ＭＳ Ｐゴシック" panose="020B0600070205080204" pitchFamily="34" charset="-128"/>
              </a:rPr>
              <a:t>- Richard Edelman</a:t>
            </a:r>
            <a:endParaRPr lang="en-US" altLang="en-US" sz="1800" i="1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40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327934-6EFA-AF4D-92BA-6E20D05B5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83" y="663341"/>
            <a:ext cx="11062634" cy="5531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D09A1A-8DAC-3741-8F73-01ACEDC86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876" y="-820419"/>
            <a:ext cx="4643272" cy="46432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09FD2-F416-C542-B9CF-991024D42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199" y="6282556"/>
            <a:ext cx="7695602" cy="95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Tessa</a:t>
            </a:r>
            <a:r>
              <a:rPr lang="en-US" sz="2400" dirty="0">
                <a:solidFill>
                  <a:schemeClr val="tx2"/>
                </a:solidFill>
              </a:rPr>
              <a:t> Garcia-</a:t>
            </a:r>
            <a:r>
              <a:rPr lang="en-US" sz="2400" dirty="0" err="1">
                <a:solidFill>
                  <a:schemeClr val="tx2"/>
                </a:solidFill>
              </a:rPr>
              <a:t>Collart</a:t>
            </a:r>
            <a:r>
              <a:rPr lang="en-US" sz="2400" dirty="0">
                <a:solidFill>
                  <a:schemeClr val="tx2"/>
                </a:solidFill>
              </a:rPr>
              <a:t>, PhD        l      </a:t>
            </a:r>
            <a:r>
              <a:rPr lang="en-US" sz="2400" dirty="0" err="1">
                <a:solidFill>
                  <a:schemeClr val="tx2"/>
                </a:solidFill>
              </a:rPr>
              <a:t>tgarcia-collart@umsl.edu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1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6C26DD4-AC63-3B47-BE31-1C4F69F94762}"/>
              </a:ext>
            </a:extLst>
          </p:cNvPr>
          <p:cNvGrpSpPr/>
          <p:nvPr/>
        </p:nvGrpSpPr>
        <p:grpSpPr>
          <a:xfrm>
            <a:off x="5762206" y="153397"/>
            <a:ext cx="5882488" cy="6042367"/>
            <a:chOff x="6395292" y="1044023"/>
            <a:chExt cx="5379103" cy="552530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9D782E-80FE-114F-8947-2634E4926342}"/>
                </a:ext>
              </a:extLst>
            </p:cNvPr>
            <p:cNvGrpSpPr/>
            <p:nvPr/>
          </p:nvGrpSpPr>
          <p:grpSpPr>
            <a:xfrm>
              <a:off x="6395292" y="1414979"/>
              <a:ext cx="5370723" cy="4028042"/>
              <a:chOff x="5635128" y="429658"/>
              <a:chExt cx="5370723" cy="402804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9479EDC-8C1C-2640-ADC9-02091D6D9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35128" y="429658"/>
                <a:ext cx="5370723" cy="402804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25FA3EA-2587-2241-9ABF-ED6A00A645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0411"/>
              <a:stretch/>
            </p:blipFill>
            <p:spPr>
              <a:xfrm>
                <a:off x="5635128" y="1572382"/>
                <a:ext cx="1124528" cy="50343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8D2C936-BAD1-7A48-9A76-EA5E0D892E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8378"/>
              <a:stretch/>
            </p:blipFill>
            <p:spPr>
              <a:xfrm rot="392062">
                <a:off x="5683558" y="2564256"/>
                <a:ext cx="1777844" cy="80535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C40783B-A409-3944-AC19-7C585856A5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3659" t="23043" r="24849" b="10641"/>
              <a:stretch/>
            </p:blipFill>
            <p:spPr>
              <a:xfrm rot="364286">
                <a:off x="9791566" y="1166660"/>
                <a:ext cx="1172647" cy="849526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AC01F25-C7D5-DA42-8B5F-D213641CAD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t="-11844" r="-11844" b="1"/>
            <a:stretch/>
          </p:blipFill>
          <p:spPr>
            <a:xfrm rot="21051537">
              <a:off x="7876028" y="1044023"/>
              <a:ext cx="2678129" cy="140283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076E230-A013-DA40-A6B8-9A93A54F4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3672" y="4870774"/>
              <a:ext cx="1857944" cy="169579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6CDBC15-6233-8C42-B381-702FEDA1C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61616" y="5177863"/>
              <a:ext cx="2468813" cy="138870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01D8E84-0B5C-8340-89FF-0D27E7009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37993"/>
            <a:stretch/>
          </p:blipFill>
          <p:spPr>
            <a:xfrm>
              <a:off x="10734903" y="5362824"/>
              <a:ext cx="1039492" cy="1206500"/>
            </a:xfrm>
            <a:prstGeom prst="rect">
              <a:avLst/>
            </a:prstGeom>
          </p:spPr>
        </p:pic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9C7BC9-828A-004F-98C5-488E4A3D3EC3}"/>
              </a:ext>
            </a:extLst>
          </p:cNvPr>
          <p:cNvCxnSpPr>
            <a:cxnSpLocks/>
          </p:cNvCxnSpPr>
          <p:nvPr/>
        </p:nvCxnSpPr>
        <p:spPr>
          <a:xfrm>
            <a:off x="4271054" y="6263106"/>
            <a:ext cx="79319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8">
            <a:extLst>
              <a:ext uri="{FF2B5EF4-FFF2-40B4-BE49-F238E27FC236}">
                <a16:creationId xmlns:a16="http://schemas.microsoft.com/office/drawing/2014/main" id="{43FF8FB8-29C8-7B4B-BE60-96841A2836AC}"/>
              </a:ext>
            </a:extLst>
          </p:cNvPr>
          <p:cNvGrpSpPr>
            <a:grpSpLocks/>
          </p:cNvGrpSpPr>
          <p:nvPr/>
        </p:nvGrpSpPr>
        <p:grpSpPr bwMode="auto">
          <a:xfrm>
            <a:off x="4478964" y="5976534"/>
            <a:ext cx="1155700" cy="107950"/>
            <a:chOff x="7536566" y="6291405"/>
            <a:chExt cx="1154910" cy="1440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7EB6644-DDCC-F74B-8BC2-D1177F87B9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566" y="6291405"/>
              <a:ext cx="144364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491819-4AFE-A445-A72F-E561BF627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4726" y="6291405"/>
              <a:ext cx="144364" cy="144000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49D4666-BC04-E84B-A9AD-7600D81686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3367" y="6291405"/>
              <a:ext cx="144364" cy="144000"/>
            </a:xfrm>
            <a:prstGeom prst="ellipse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FAA19E-6B4E-FC43-88BB-7157D7498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2633" y="6291405"/>
              <a:ext cx="142777" cy="14400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EB3E646-04B0-C14A-BBB5-95237DF91E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0793" y="6291405"/>
              <a:ext cx="144363" cy="14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037B1CE-993F-AC4B-AADB-317169C17A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8953" y="6291405"/>
              <a:ext cx="144363" cy="144000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14F30D-1009-4A46-BE7D-77D09DE7F5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13" y="6291405"/>
              <a:ext cx="144363" cy="144000"/>
            </a:xfrm>
            <a:prstGeom prst="ellipse">
              <a:avLst/>
            </a:prstGeom>
            <a:solidFill>
              <a:srgbClr val="7030A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</p:grpSp>
      <p:sp>
        <p:nvSpPr>
          <p:cNvPr id="53" name="Title 2">
            <a:extLst>
              <a:ext uri="{FF2B5EF4-FFF2-40B4-BE49-F238E27FC236}">
                <a16:creationId xmlns:a16="http://schemas.microsoft.com/office/drawing/2014/main" id="{4B89097C-1A60-BE41-B016-A02F147C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2" y="1630496"/>
            <a:ext cx="5506299" cy="3701667"/>
          </a:xfrm>
          <a:solidFill>
            <a:srgbClr val="92D050">
              <a:alpha val="59000"/>
            </a:srgbClr>
          </a:solidFill>
          <a:ln>
            <a:noFill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" pitchFamily="2" charset="0"/>
                <a:ea typeface="ＭＳ Ｐゴシック" panose="020B0600070205080204" pitchFamily="34" charset="-128"/>
              </a:rPr>
              <a:t>h</a:t>
            </a:r>
            <a:br>
              <a:rPr lang="en-US" altLang="en-US" sz="3600" dirty="0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en-US" sz="3600" dirty="0">
                <a:latin typeface="Times" pitchFamily="2" charset="0"/>
                <a:ea typeface="ＭＳ Ｐゴシック" panose="020B0600070205080204" pitchFamily="34" charset="-128"/>
              </a:rPr>
              <a:t>Digital brand communications rose to the forefront of the crisis, as prime means by which brands connected with consumers</a:t>
            </a:r>
            <a:br>
              <a:rPr lang="en-US" altLang="ja-JP" sz="3600" cap="none" dirty="0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ja-JP" sz="1300" cap="none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" pitchFamily="2" charset="0"/>
                <a:ea typeface="ＭＳ Ｐゴシック" panose="020B0600070205080204" pitchFamily="34" charset="-128"/>
              </a:rPr>
              <a:t>h</a:t>
            </a:r>
            <a:br>
              <a:rPr lang="en-US" altLang="ja-JP" i="1" cap="none" dirty="0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ja-JP" sz="2000" i="1" dirty="0">
                <a:latin typeface="Times" pitchFamily="2" charset="0"/>
                <a:ea typeface="ＭＳ Ｐゴシック" panose="020B0600070205080204" pitchFamily="34" charset="-128"/>
              </a:rPr>
              <a:t>- </a:t>
            </a:r>
            <a:r>
              <a:rPr lang="en-US" altLang="ja-JP" sz="2000" i="1" cap="none" dirty="0" err="1">
                <a:latin typeface="Times" pitchFamily="2" charset="0"/>
                <a:ea typeface="ＭＳ Ｐゴシック" panose="020B0600070205080204" pitchFamily="34" charset="-128"/>
              </a:rPr>
              <a:t>Pantano</a:t>
            </a:r>
            <a:r>
              <a:rPr lang="en-US" altLang="ja-JP" sz="2000" i="1" cap="none" dirty="0">
                <a:latin typeface="Times" pitchFamily="2" charset="0"/>
                <a:ea typeface="ＭＳ Ｐゴシック" panose="020B0600070205080204" pitchFamily="34" charset="-128"/>
              </a:rPr>
              <a:t> et al. (2020)</a:t>
            </a:r>
            <a:endParaRPr lang="en-US" altLang="en-US" sz="2000" i="1" cap="none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2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8DD957-5D80-0D4F-8D6C-8F65C0369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154" y="3208802"/>
            <a:ext cx="3508872" cy="3508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EB435D-EF43-644B-981B-461A4945A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6" t="23775" r="7831" b="7792"/>
          <a:stretch/>
        </p:blipFill>
        <p:spPr>
          <a:xfrm>
            <a:off x="5786289" y="413731"/>
            <a:ext cx="5523113" cy="24792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E576935-0450-244C-909B-D90C3ED5B19A}"/>
              </a:ext>
            </a:extLst>
          </p:cNvPr>
          <p:cNvGrpSpPr/>
          <p:nvPr/>
        </p:nvGrpSpPr>
        <p:grpSpPr>
          <a:xfrm>
            <a:off x="4996307" y="3358075"/>
            <a:ext cx="3210325" cy="3210325"/>
            <a:chOff x="4997003" y="3514771"/>
            <a:chExt cx="3210325" cy="32103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AA427A-D586-9843-AC9C-4A64EE532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7003" y="3514771"/>
              <a:ext cx="3210325" cy="32103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02A8A1-2B33-C544-A5A2-C73BAA9FC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1454" y="3776537"/>
              <a:ext cx="1043044" cy="78032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C3EB38E-A76F-4E43-9EBA-1CBC7416C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30" y="1837013"/>
            <a:ext cx="4842455" cy="27198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AEDA6B-18AD-8345-A2CD-9DA2F7AC989B}"/>
              </a:ext>
            </a:extLst>
          </p:cNvPr>
          <p:cNvSpPr txBox="1"/>
          <p:nvPr/>
        </p:nvSpPr>
        <p:spPr>
          <a:xfrm>
            <a:off x="154547" y="132904"/>
            <a:ext cx="5322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CRISIS RELATED ADS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B15D27-9E01-0E4B-AB70-AF2CD41D9D8E}"/>
              </a:ext>
            </a:extLst>
          </p:cNvPr>
          <p:cNvCxnSpPr>
            <a:cxnSpLocks/>
          </p:cNvCxnSpPr>
          <p:nvPr/>
        </p:nvCxnSpPr>
        <p:spPr>
          <a:xfrm>
            <a:off x="0" y="1077315"/>
            <a:ext cx="468791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8">
            <a:extLst>
              <a:ext uri="{FF2B5EF4-FFF2-40B4-BE49-F238E27FC236}">
                <a16:creationId xmlns:a16="http://schemas.microsoft.com/office/drawing/2014/main" id="{82C11567-9423-4446-9A4C-8D94C8440D04}"/>
              </a:ext>
            </a:extLst>
          </p:cNvPr>
          <p:cNvGrpSpPr>
            <a:grpSpLocks/>
          </p:cNvGrpSpPr>
          <p:nvPr/>
        </p:nvGrpSpPr>
        <p:grpSpPr bwMode="auto">
          <a:xfrm>
            <a:off x="207910" y="790743"/>
            <a:ext cx="1155700" cy="107950"/>
            <a:chOff x="7536566" y="6291405"/>
            <a:chExt cx="1154910" cy="144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3273552-F49A-5945-91FE-47731D92ED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566" y="6291405"/>
              <a:ext cx="144364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D703C68-0756-764E-987E-A35B1669E1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4726" y="6291405"/>
              <a:ext cx="144364" cy="144000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A097D95-B2C4-A640-B88C-FF69ECEC1B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3367" y="6291405"/>
              <a:ext cx="144364" cy="144000"/>
            </a:xfrm>
            <a:prstGeom prst="ellipse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CE017C-7F18-1E4D-9825-81D3754F28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2633" y="6291405"/>
              <a:ext cx="142777" cy="14400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41673D9-8839-A441-94C1-D31E0CB60C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0793" y="6291405"/>
              <a:ext cx="144363" cy="14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F16129B-2703-D249-AFE0-C0C4226547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8953" y="6291405"/>
              <a:ext cx="144363" cy="144000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593DD2-799B-D048-A26E-F4DBACD991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13" y="6291405"/>
              <a:ext cx="144363" cy="144000"/>
            </a:xfrm>
            <a:prstGeom prst="ellipse">
              <a:avLst/>
            </a:prstGeom>
            <a:solidFill>
              <a:srgbClr val="7030A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3439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C7A9E4-8B50-6A43-B901-EE2548699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673" y="345253"/>
            <a:ext cx="5497417" cy="2748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183608-8F6F-B540-A633-23E7EFB44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219" y="1260314"/>
            <a:ext cx="3499811" cy="29338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03DA4E6-1A3D-D846-A05B-5000A33B7F95}"/>
              </a:ext>
            </a:extLst>
          </p:cNvPr>
          <p:cNvGrpSpPr/>
          <p:nvPr/>
        </p:nvGrpSpPr>
        <p:grpSpPr>
          <a:xfrm>
            <a:off x="6640338" y="3335641"/>
            <a:ext cx="5343752" cy="3288463"/>
            <a:chOff x="297608" y="2991012"/>
            <a:chExt cx="5798392" cy="35682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F7ECC03-9FD1-AE43-98F3-324CEB91D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608" y="2991012"/>
              <a:ext cx="5798392" cy="356824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E4BB3E-DABA-6345-8327-B5E39D362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712" y="5511965"/>
              <a:ext cx="1043044" cy="78032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374090A-E018-8044-BE9A-2B6891962C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198" y="4377196"/>
            <a:ext cx="3499810" cy="21815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E44973-2A47-4542-A122-94AD3E4E34E7}"/>
              </a:ext>
            </a:extLst>
          </p:cNvPr>
          <p:cNvSpPr txBox="1"/>
          <p:nvPr/>
        </p:nvSpPr>
        <p:spPr>
          <a:xfrm>
            <a:off x="154546" y="132904"/>
            <a:ext cx="567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NON-CRISIS RELATED ADS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6C7511-DC81-4A44-B5A8-AF9170AE5AEC}"/>
              </a:ext>
            </a:extLst>
          </p:cNvPr>
          <p:cNvCxnSpPr>
            <a:cxnSpLocks/>
          </p:cNvCxnSpPr>
          <p:nvPr/>
        </p:nvCxnSpPr>
        <p:spPr>
          <a:xfrm>
            <a:off x="0" y="1077315"/>
            <a:ext cx="468791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8">
            <a:extLst>
              <a:ext uri="{FF2B5EF4-FFF2-40B4-BE49-F238E27FC236}">
                <a16:creationId xmlns:a16="http://schemas.microsoft.com/office/drawing/2014/main" id="{719B0AA8-0891-9941-9EE7-1B4ABFC5B3F1}"/>
              </a:ext>
            </a:extLst>
          </p:cNvPr>
          <p:cNvGrpSpPr>
            <a:grpSpLocks/>
          </p:cNvGrpSpPr>
          <p:nvPr/>
        </p:nvGrpSpPr>
        <p:grpSpPr bwMode="auto">
          <a:xfrm>
            <a:off x="207910" y="790743"/>
            <a:ext cx="1155700" cy="107950"/>
            <a:chOff x="7536566" y="6291405"/>
            <a:chExt cx="1154910" cy="14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EC37EB3-34D0-9343-9EEE-75E1B36119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566" y="6291405"/>
              <a:ext cx="144364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29F5F30-CEB3-274C-AD5D-AB1DDBB172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4726" y="6291405"/>
              <a:ext cx="144364" cy="144000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920ED60-120B-3548-8275-D991514D39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3367" y="6291405"/>
              <a:ext cx="144364" cy="144000"/>
            </a:xfrm>
            <a:prstGeom prst="ellipse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41F0557-7DEE-4248-AE39-4EAD310F6C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2633" y="6291405"/>
              <a:ext cx="142777" cy="14400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AA2678E-32EB-3340-9EE1-DEAA879693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0793" y="6291405"/>
              <a:ext cx="144363" cy="14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445A866-EE88-794D-96E5-BB5B45EA1D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8953" y="6291405"/>
              <a:ext cx="144363" cy="144000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434760-34D8-1640-9C0D-259ACAD22C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13" y="6291405"/>
              <a:ext cx="144363" cy="144000"/>
            </a:xfrm>
            <a:prstGeom prst="ellipse">
              <a:avLst/>
            </a:prstGeom>
            <a:solidFill>
              <a:srgbClr val="7030A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9307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6CE803-1B9F-6143-93D6-501EF1D2B086}"/>
              </a:ext>
            </a:extLst>
          </p:cNvPr>
          <p:cNvSpPr/>
          <p:nvPr/>
        </p:nvSpPr>
        <p:spPr>
          <a:xfrm>
            <a:off x="4430966" y="104385"/>
            <a:ext cx="7748587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one during the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onset of a crisis?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D49B87-1F2C-E54D-AFF0-8E15F9B250C0}"/>
              </a:ext>
            </a:extLst>
          </p:cNvPr>
          <p:cNvCxnSpPr/>
          <p:nvPr/>
        </p:nvCxnSpPr>
        <p:spPr>
          <a:xfrm>
            <a:off x="0" y="1497954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59" name="Group 12">
            <a:extLst>
              <a:ext uri="{FF2B5EF4-FFF2-40B4-BE49-F238E27FC236}">
                <a16:creationId xmlns:a16="http://schemas.microsoft.com/office/drawing/2014/main" id="{415AFA64-4EBF-E74E-8C58-824990755D9E}"/>
              </a:ext>
            </a:extLst>
          </p:cNvPr>
          <p:cNvGrpSpPr>
            <a:grpSpLocks/>
          </p:cNvGrpSpPr>
          <p:nvPr/>
        </p:nvGrpSpPr>
        <p:grpSpPr bwMode="auto">
          <a:xfrm>
            <a:off x="180975" y="1299516"/>
            <a:ext cx="1155700" cy="107950"/>
            <a:chOff x="7536566" y="6291405"/>
            <a:chExt cx="1154910" cy="144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74F3F44-E367-784B-9C83-90E6E86F33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566" y="6291405"/>
              <a:ext cx="144364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BF3A2DA-00F2-814D-AF5C-1B3FF4EE1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4726" y="6291405"/>
              <a:ext cx="144364" cy="144000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1FBDA40-9730-0040-9709-6DD0756255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3367" y="6291405"/>
              <a:ext cx="144364" cy="144000"/>
            </a:xfrm>
            <a:prstGeom prst="ellipse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A397F0-FD64-464C-B07E-DA7962226F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2633" y="6291405"/>
              <a:ext cx="142777" cy="14400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C8F129A-8ED8-114A-8D3D-259ECD56BF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0793" y="6291405"/>
              <a:ext cx="144363" cy="14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F927C9-E7B5-FF42-95B2-4644C268E3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8953" y="6291405"/>
              <a:ext cx="144363" cy="144000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D86304F-F71D-2042-85C6-6EE705238A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13" y="6291405"/>
              <a:ext cx="144363" cy="144000"/>
            </a:xfrm>
            <a:prstGeom prst="ellipse">
              <a:avLst/>
            </a:prstGeom>
            <a:solidFill>
              <a:srgbClr val="7030A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FE73FC-C743-E248-B333-97404BE00F04}"/>
              </a:ext>
            </a:extLst>
          </p:cNvPr>
          <p:cNvCxnSpPr/>
          <p:nvPr/>
        </p:nvCxnSpPr>
        <p:spPr>
          <a:xfrm>
            <a:off x="6513215" y="2189326"/>
            <a:ext cx="0" cy="3645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C67CF8-F7B1-3345-988A-E4CA09D5C5FA}"/>
              </a:ext>
            </a:extLst>
          </p:cNvPr>
          <p:cNvGrpSpPr/>
          <p:nvPr/>
        </p:nvGrpSpPr>
        <p:grpSpPr>
          <a:xfrm>
            <a:off x="613818" y="2367799"/>
            <a:ext cx="5343752" cy="3288463"/>
            <a:chOff x="297608" y="2991012"/>
            <a:chExt cx="5798392" cy="356824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F92B7DE-3158-7544-908A-D69559243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608" y="2991012"/>
              <a:ext cx="5798392" cy="356824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7E14EFC-FFC7-5B44-B350-285703C91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712" y="5511965"/>
              <a:ext cx="1043044" cy="78032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D11407-0264-8847-A0A7-6322ED4268D6}"/>
              </a:ext>
            </a:extLst>
          </p:cNvPr>
          <p:cNvGrpSpPr/>
          <p:nvPr/>
        </p:nvGrpSpPr>
        <p:grpSpPr>
          <a:xfrm>
            <a:off x="7121325" y="2010854"/>
            <a:ext cx="4186327" cy="4186327"/>
            <a:chOff x="4997003" y="3514771"/>
            <a:chExt cx="3210325" cy="321032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87242D5-64E5-E24E-92A5-6891CA24B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7003" y="3514771"/>
              <a:ext cx="3210325" cy="32103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703C8DB-92E9-3C41-8290-4C7DCE1F1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1454" y="3776537"/>
              <a:ext cx="1043044" cy="780322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84931490-65C7-DB4C-A0F3-632182FC8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88" y="4768"/>
            <a:ext cx="1285874" cy="12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9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DCF8-F2C3-374F-85BC-50A3300B8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757363"/>
            <a:ext cx="7398630" cy="4581525"/>
          </a:xfrm>
        </p:spPr>
        <p:txBody>
          <a:bodyPr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en-US" altLang="ja-JP" dirty="0">
                <a:latin typeface="Times" pitchFamily="2" charset="0"/>
                <a:ea typeface="ＭＳ Ｐゴシック" panose="020B0600070205080204" pitchFamily="34" charset="-128"/>
              </a:rPr>
              <a:t>Open interaction between brands and consumers about </a:t>
            </a:r>
            <a:r>
              <a:rPr lang="en-US" altLang="ja-JP" i="1" dirty="0">
                <a:latin typeface="Times" pitchFamily="2" charset="0"/>
                <a:ea typeface="ＭＳ Ｐゴシック" panose="020B0600070205080204" pitchFamily="34" charset="-128"/>
              </a:rPr>
              <a:t>products</a:t>
            </a:r>
            <a:r>
              <a:rPr lang="en-US" altLang="ja-JP" dirty="0">
                <a:latin typeface="Times" pitchFamily="2" charset="0"/>
                <a:ea typeface="ＭＳ Ｐゴシック" panose="020B0600070205080204" pitchFamily="34" charset="-128"/>
              </a:rPr>
              <a:t>, </a:t>
            </a:r>
            <a:r>
              <a:rPr lang="en-US" altLang="ja-JP" i="1" dirty="0">
                <a:latin typeface="Times" pitchFamily="2" charset="0"/>
                <a:ea typeface="ＭＳ Ｐゴシック" panose="020B0600070205080204" pitchFamily="34" charset="-128"/>
              </a:rPr>
              <a:t>services</a:t>
            </a:r>
            <a:r>
              <a:rPr lang="en-US" altLang="ja-JP" dirty="0">
                <a:latin typeface="Times" pitchFamily="2" charset="0"/>
                <a:ea typeface="ＭＳ Ｐゴシック" panose="020B0600070205080204" pitchFamily="34" charset="-128"/>
              </a:rPr>
              <a:t>, </a:t>
            </a:r>
            <a:r>
              <a:rPr lang="en-US" altLang="ja-JP" i="1" dirty="0">
                <a:latin typeface="Times" pitchFamily="2" charset="0"/>
                <a:ea typeface="ＭＳ Ｐゴシック" panose="020B0600070205080204" pitchFamily="34" charset="-128"/>
              </a:rPr>
              <a:t>other</a:t>
            </a:r>
          </a:p>
          <a:p>
            <a:endParaRPr lang="en-US" altLang="ja-JP" dirty="0">
              <a:latin typeface="Times" pitchFamily="2" charset="0"/>
              <a:ea typeface="ＭＳ Ｐゴシック" panose="020B0600070205080204" pitchFamily="34" charset="-128"/>
            </a:endParaRPr>
          </a:p>
          <a:p>
            <a:pPr marL="342900" indent="-342900">
              <a:buFontTx/>
              <a:buChar char="-"/>
            </a:pPr>
            <a:r>
              <a:rPr lang="en-US" altLang="ja-JP" dirty="0">
                <a:latin typeface="Times" pitchFamily="2" charset="0"/>
                <a:ea typeface="ＭＳ Ｐゴシック" panose="020B0600070205080204" pitchFamily="34" charset="-128"/>
              </a:rPr>
              <a:t>Occurs in different formats (social media, mobile, print, broadcast)</a:t>
            </a:r>
          </a:p>
          <a:p>
            <a:endParaRPr lang="en-US" altLang="ja-JP" dirty="0">
              <a:latin typeface="Times" pitchFamily="2" charset="0"/>
              <a:ea typeface="ＭＳ Ｐゴシック" panose="020B0600070205080204" pitchFamily="34" charset="-128"/>
            </a:endParaRPr>
          </a:p>
          <a:p>
            <a:pPr marL="342900" indent="-342900">
              <a:buFontTx/>
              <a:buChar char="-"/>
            </a:pPr>
            <a:r>
              <a:rPr lang="en-US" altLang="ja-JP" dirty="0">
                <a:latin typeface="Times" pitchFamily="2" charset="0"/>
                <a:ea typeface="ＭＳ Ｐゴシック" panose="020B0600070205080204" pitchFamily="34" charset="-128"/>
              </a:rPr>
              <a:t>Increase brand equity, brand engagement, sales, brand awareness, brand loyalty, and brand image </a:t>
            </a:r>
            <a:br>
              <a:rPr lang="en-US" altLang="ja-JP" sz="4000" i="1" dirty="0">
                <a:latin typeface="Times" pitchFamily="2" charset="0"/>
                <a:ea typeface="ＭＳ Ｐゴシック" panose="020B0600070205080204" pitchFamily="34" charset="-128"/>
              </a:rPr>
            </a:br>
            <a:endParaRPr lang="en-US" altLang="ja-JP" sz="4000" i="1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58260-5488-9A44-A709-86B0DF120328}"/>
              </a:ext>
            </a:extLst>
          </p:cNvPr>
          <p:cNvSpPr/>
          <p:nvPr/>
        </p:nvSpPr>
        <p:spPr>
          <a:xfrm>
            <a:off x="6884988" y="169863"/>
            <a:ext cx="5267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Brand Communications: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6CFE7C-B940-BA46-8A7A-6ED35679C343}"/>
              </a:ext>
            </a:extLst>
          </p:cNvPr>
          <p:cNvCxnSpPr/>
          <p:nvPr/>
        </p:nvCxnSpPr>
        <p:spPr>
          <a:xfrm>
            <a:off x="0" y="1362075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09" name="Group 8">
            <a:extLst>
              <a:ext uri="{FF2B5EF4-FFF2-40B4-BE49-F238E27FC236}">
                <a16:creationId xmlns:a16="http://schemas.microsoft.com/office/drawing/2014/main" id="{A1A45437-20BE-D042-B3DB-E334A0088E30}"/>
              </a:ext>
            </a:extLst>
          </p:cNvPr>
          <p:cNvGrpSpPr>
            <a:grpSpLocks/>
          </p:cNvGrpSpPr>
          <p:nvPr/>
        </p:nvGrpSpPr>
        <p:grpSpPr bwMode="auto">
          <a:xfrm>
            <a:off x="180975" y="1163638"/>
            <a:ext cx="1155700" cy="107950"/>
            <a:chOff x="7536566" y="6291405"/>
            <a:chExt cx="1154910" cy="144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F07EBF-ED10-8F43-8B00-08FC768459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566" y="6291405"/>
              <a:ext cx="144364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B62460-5EF0-0D4C-9A01-62324127A1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4726" y="6291405"/>
              <a:ext cx="144364" cy="144000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F37628-408D-3C43-83B9-5AE7490506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3367" y="6291405"/>
              <a:ext cx="144364" cy="144000"/>
            </a:xfrm>
            <a:prstGeom prst="ellipse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FF5BFFB-8254-B14B-BC7C-3CBFDA5EBC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2633" y="6291405"/>
              <a:ext cx="142777" cy="14400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6538D4B-22B2-BF47-8A24-816DEAF659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0793" y="6291405"/>
              <a:ext cx="144363" cy="14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020667-2B5C-834C-8DE5-E841C937E3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8953" y="6291405"/>
              <a:ext cx="144363" cy="144000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E96F63-DA37-EF4D-BB09-FFFF841F4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13" y="6291405"/>
              <a:ext cx="144363" cy="144000"/>
            </a:xfrm>
            <a:prstGeom prst="ellipse">
              <a:avLst/>
            </a:prstGeom>
            <a:solidFill>
              <a:srgbClr val="7030A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</p:grp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C154FD08-18BF-1D4C-AACD-D5530E8D6F91}"/>
              </a:ext>
            </a:extLst>
          </p:cNvPr>
          <p:cNvSpPr txBox="1">
            <a:spLocks/>
          </p:cNvSpPr>
          <p:nvPr/>
        </p:nvSpPr>
        <p:spPr>
          <a:xfrm>
            <a:off x="8251634" y="450850"/>
            <a:ext cx="3805429" cy="8143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 Strategic Process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DD5ADF-4D49-324E-83FA-36B58D8CD1F3}"/>
              </a:ext>
            </a:extLst>
          </p:cNvPr>
          <p:cNvSpPr txBox="1"/>
          <p:nvPr/>
        </p:nvSpPr>
        <p:spPr>
          <a:xfrm>
            <a:off x="2057744" y="6424517"/>
            <a:ext cx="100945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altLang="ja-JP" sz="1600" i="1" dirty="0">
                <a:latin typeface="Times" pitchFamily="2" charset="0"/>
                <a:ea typeface="ＭＳ Ｐゴシック" panose="020B0600070205080204" pitchFamily="34" charset="-128"/>
              </a:rPr>
              <a:t>Source: Batra &amp; Keller (2016); Keller (2001); Keller (2009); Madhavaram, </a:t>
            </a:r>
            <a:r>
              <a:rPr lang="en-US" altLang="ja-JP" sz="1600" i="1" dirty="0" err="1">
                <a:latin typeface="Times" pitchFamily="2" charset="0"/>
                <a:ea typeface="ＭＳ Ｐゴシック" panose="020B0600070205080204" pitchFamily="34" charset="-128"/>
              </a:rPr>
              <a:t>Badrinarayanan</a:t>
            </a:r>
            <a:r>
              <a:rPr lang="en-US" altLang="ja-JP" sz="1600" i="1" dirty="0">
                <a:latin typeface="Times" pitchFamily="2" charset="0"/>
                <a:ea typeface="ＭＳ Ｐゴシック" panose="020B0600070205080204" pitchFamily="34" charset="-128"/>
              </a:rPr>
              <a:t>, &amp; McDonald (2005) </a:t>
            </a:r>
            <a:endParaRPr lang="en-US" altLang="en-US" sz="1600" i="1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477E2C-CA53-0444-991B-C08F69B03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868" y="2658737"/>
            <a:ext cx="3775113" cy="23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1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B73D3-A6A3-DE45-B36F-BAE2E5C54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404206"/>
            <a:ext cx="11303454" cy="5120101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BC play a pivotal role during </a:t>
            </a:r>
            <a:r>
              <a:rPr lang="en-US" altLang="en-US" sz="2400" i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crisis management 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as a means of preserving brand equity </a:t>
            </a:r>
            <a:r>
              <a:rPr lang="en-US" altLang="en-US" sz="1800" i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1800" i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Cleeren</a:t>
            </a:r>
            <a:r>
              <a:rPr lang="en-US" altLang="en-US" sz="1800" i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800" i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Dekimpe</a:t>
            </a:r>
            <a:r>
              <a:rPr lang="en-US" altLang="en-US" sz="1800" i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, &amp; </a:t>
            </a:r>
            <a:r>
              <a:rPr lang="en-US" altLang="en-US" sz="1800" i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Helsen</a:t>
            </a:r>
            <a:r>
              <a:rPr lang="en-US" altLang="en-US" sz="1800" i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, 2008)</a:t>
            </a:r>
          </a:p>
          <a:p>
            <a:endParaRPr lang="en-US" altLang="en-US" sz="1800" i="1" dirty="0">
              <a:solidFill>
                <a:schemeClr val="bg2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Consumer expectations that brands raise awareness of the crisis and demonstrate genuine concern for consumers’ wellbeing, specifically at the early crisis stages </a:t>
            </a:r>
            <a:r>
              <a:rPr lang="en-US" altLang="en-US" sz="1800" i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(Jones et al., 2010; Shi, 2020; </a:t>
            </a:r>
            <a:r>
              <a:rPr lang="en-US" altLang="en-US" sz="1800" i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Claeys</a:t>
            </a:r>
            <a:r>
              <a:rPr lang="en-US" altLang="en-US" sz="1800" i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&amp; </a:t>
            </a:r>
            <a:r>
              <a:rPr lang="en-US" altLang="en-US" sz="1800" i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Cauberghe</a:t>
            </a:r>
            <a:r>
              <a:rPr lang="en-US" altLang="en-US" sz="1800" i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, 2014; Kirk &amp; Rifkin, 2020)</a:t>
            </a:r>
          </a:p>
          <a:p>
            <a:endParaRPr lang="en-US" altLang="en-US" sz="1800" i="1" dirty="0">
              <a:solidFill>
                <a:schemeClr val="bg2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65% of global consumers indicated that brands’ response to the coronavirus pandemic would influence their future purchases </a:t>
            </a:r>
            <a:r>
              <a:rPr lang="en-US" altLang="en-US" sz="1800" i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(Rogers, 2020)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3DF4DA-0B14-2A4B-B8D5-AECDB68D298E}"/>
              </a:ext>
            </a:extLst>
          </p:cNvPr>
          <p:cNvCxnSpPr/>
          <p:nvPr/>
        </p:nvCxnSpPr>
        <p:spPr>
          <a:xfrm>
            <a:off x="0" y="120173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1" name="Group 8">
            <a:extLst>
              <a:ext uri="{FF2B5EF4-FFF2-40B4-BE49-F238E27FC236}">
                <a16:creationId xmlns:a16="http://schemas.microsoft.com/office/drawing/2014/main" id="{7A1848D1-7EB6-A847-8793-FBE35A6309C3}"/>
              </a:ext>
            </a:extLst>
          </p:cNvPr>
          <p:cNvGrpSpPr>
            <a:grpSpLocks/>
          </p:cNvGrpSpPr>
          <p:nvPr/>
        </p:nvGrpSpPr>
        <p:grpSpPr bwMode="auto">
          <a:xfrm>
            <a:off x="180975" y="1003300"/>
            <a:ext cx="1155700" cy="107950"/>
            <a:chOff x="7536566" y="6291405"/>
            <a:chExt cx="1154910" cy="144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740D052-CEBC-E745-9BCE-53A9895A8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566" y="6291405"/>
              <a:ext cx="144364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AF7969D-47D3-D743-9780-05C28E2496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4726" y="6291405"/>
              <a:ext cx="144364" cy="144000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3B3928-4E6A-DE45-9399-E491075B78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3367" y="6291405"/>
              <a:ext cx="144364" cy="144000"/>
            </a:xfrm>
            <a:prstGeom prst="ellipse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AC3C1F6-64DE-C24A-B534-11059A52AC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2633" y="6291405"/>
              <a:ext cx="142777" cy="14400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B2E912F-C56F-B94D-9596-BE2E884398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0793" y="6291405"/>
              <a:ext cx="144363" cy="14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CE306-ADAF-E443-A5FD-60AB12054C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8953" y="6291405"/>
              <a:ext cx="144363" cy="144000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50CA8D-403B-F74D-B957-927000EF16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13" y="6291405"/>
              <a:ext cx="144363" cy="144000"/>
            </a:xfrm>
            <a:prstGeom prst="ellipse">
              <a:avLst/>
            </a:prstGeom>
            <a:solidFill>
              <a:srgbClr val="7030A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36D255A-9434-6F4A-A975-15516F698FC1}"/>
              </a:ext>
            </a:extLst>
          </p:cNvPr>
          <p:cNvSpPr/>
          <p:nvPr/>
        </p:nvSpPr>
        <p:spPr>
          <a:xfrm>
            <a:off x="6884988" y="131226"/>
            <a:ext cx="5267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Brand Communications: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FCDEE039-AF92-CB4B-8515-A8B5D0D6A1EA}"/>
              </a:ext>
            </a:extLst>
          </p:cNvPr>
          <p:cNvSpPr txBox="1">
            <a:spLocks/>
          </p:cNvSpPr>
          <p:nvPr/>
        </p:nvSpPr>
        <p:spPr>
          <a:xfrm>
            <a:off x="4765183" y="450850"/>
            <a:ext cx="7291881" cy="7316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During the onset of crisis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D6EA5F-0511-824A-A4E6-A0A772B120C7}"/>
              </a:ext>
            </a:extLst>
          </p:cNvPr>
          <p:cNvSpPr txBox="1"/>
          <p:nvPr/>
        </p:nvSpPr>
        <p:spPr>
          <a:xfrm>
            <a:off x="1801812" y="5093254"/>
            <a:ext cx="1008100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dirty="0"/>
              <a:t>During the onset of a crisis, consumers will react more favorably to brands’ crisis-related messages compared to non crisis-related messages, than their baseline brand attitudes, engagement, and self-brand connections.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C27233-EB14-3043-8728-783A7C022801}"/>
              </a:ext>
            </a:extLst>
          </p:cNvPr>
          <p:cNvCxnSpPr/>
          <p:nvPr/>
        </p:nvCxnSpPr>
        <p:spPr>
          <a:xfrm>
            <a:off x="39687" y="5919100"/>
            <a:ext cx="14398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0969E7-12FB-374A-BBF1-78033C94DB94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5647637"/>
            <a:ext cx="733425" cy="552450"/>
            <a:chOff x="1332040" y="4896891"/>
            <a:chExt cx="209327" cy="20968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96B9E81-C1EA-E249-BA6B-4FF5D71FB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2040" y="4896891"/>
              <a:ext cx="209327" cy="2096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DE2569-A90F-8B4F-A7B9-31149786F58F}"/>
                </a:ext>
              </a:extLst>
            </p:cNvPr>
            <p:cNvSpPr txBox="1"/>
            <p:nvPr/>
          </p:nvSpPr>
          <p:spPr>
            <a:xfrm>
              <a:off x="1356054" y="4912557"/>
              <a:ext cx="171268" cy="1753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2400" dirty="0">
                  <a:solidFill>
                    <a:schemeClr val="bg1">
                      <a:lumMod val="95000"/>
                    </a:schemeClr>
                  </a:solidFill>
                  <a:latin typeface="Diavlo Medium" panose="02000000000000000000" pitchFamily="50" charset="0"/>
                  <a:ea typeface="Roboto" panose="02000000000000000000" pitchFamily="2" charset="0"/>
                </a:rPr>
                <a:t>H1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6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B73D3-A6A3-DE45-B36F-BAE2E5C54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606673"/>
            <a:ext cx="10437354" cy="5120101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Social distancing lowers social connections, thereby increasing feelings of social isolation that have adverse effects on wellbeing </a:t>
            </a:r>
            <a:r>
              <a:rPr lang="en-US" altLang="en-US" sz="1800" i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(Cacioppo &amp; </a:t>
            </a:r>
            <a:r>
              <a:rPr lang="en-US" altLang="en-US" sz="1800" i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Hawkley</a:t>
            </a:r>
            <a:r>
              <a:rPr lang="en-US" altLang="en-US" sz="1800" i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, 2009)</a:t>
            </a:r>
          </a:p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Since the </a:t>
            </a:r>
            <a:r>
              <a:rPr lang="en-US" altLang="en-US" sz="2400" i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need to belong 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is a primary human motive, when individuals’ social connections are impaired, they are motivated to seek and maintain social bonds </a:t>
            </a:r>
            <a:r>
              <a:rPr lang="en-US" altLang="en-US" sz="1800" i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(Baumeister &amp; Leary, 1995; Walton, Cohen, </a:t>
            </a:r>
            <a:r>
              <a:rPr lang="en-US" altLang="en-US" sz="1800" i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Cwir</a:t>
            </a:r>
            <a:r>
              <a:rPr lang="en-US" altLang="en-US" sz="1800" i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&amp; Spencer, 2012)</a:t>
            </a:r>
          </a:p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One goal of brand marketing communications is for brands to connect and engage with consumers in a bi-directional manner, as one would in human relationships </a:t>
            </a:r>
            <a:r>
              <a:rPr lang="en-US" altLang="en-US" sz="1800" i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(Fournier, 1998; Fournier &amp; Avery, 2011)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3DF4DA-0B14-2A4B-B8D5-AECDB68D298E}"/>
              </a:ext>
            </a:extLst>
          </p:cNvPr>
          <p:cNvCxnSpPr/>
          <p:nvPr/>
        </p:nvCxnSpPr>
        <p:spPr>
          <a:xfrm>
            <a:off x="0" y="120173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1" name="Group 8">
            <a:extLst>
              <a:ext uri="{FF2B5EF4-FFF2-40B4-BE49-F238E27FC236}">
                <a16:creationId xmlns:a16="http://schemas.microsoft.com/office/drawing/2014/main" id="{7A1848D1-7EB6-A847-8793-FBE35A6309C3}"/>
              </a:ext>
            </a:extLst>
          </p:cNvPr>
          <p:cNvGrpSpPr>
            <a:grpSpLocks/>
          </p:cNvGrpSpPr>
          <p:nvPr/>
        </p:nvGrpSpPr>
        <p:grpSpPr bwMode="auto">
          <a:xfrm>
            <a:off x="180975" y="1003300"/>
            <a:ext cx="1155700" cy="107950"/>
            <a:chOff x="7536566" y="6291405"/>
            <a:chExt cx="1154910" cy="144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740D052-CEBC-E745-9BCE-53A9895A8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566" y="6291405"/>
              <a:ext cx="144364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AF7969D-47D3-D743-9780-05C28E2496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4726" y="6291405"/>
              <a:ext cx="144364" cy="144000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3B3928-4E6A-DE45-9399-E491075B78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3367" y="6291405"/>
              <a:ext cx="144364" cy="144000"/>
            </a:xfrm>
            <a:prstGeom prst="ellipse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AC3C1F6-64DE-C24A-B534-11059A52AC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2633" y="6291405"/>
              <a:ext cx="142777" cy="14400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B2E912F-C56F-B94D-9596-BE2E884398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0793" y="6291405"/>
              <a:ext cx="144363" cy="14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CE306-ADAF-E443-A5FD-60AB12054C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8953" y="6291405"/>
              <a:ext cx="144363" cy="144000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50CA8D-403B-F74D-B957-927000EF16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13" y="6291405"/>
              <a:ext cx="144363" cy="144000"/>
            </a:xfrm>
            <a:prstGeom prst="ellipse">
              <a:avLst/>
            </a:prstGeom>
            <a:solidFill>
              <a:srgbClr val="7030A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36D255A-9434-6F4A-A975-15516F698FC1}"/>
              </a:ext>
            </a:extLst>
          </p:cNvPr>
          <p:cNvSpPr/>
          <p:nvPr/>
        </p:nvSpPr>
        <p:spPr>
          <a:xfrm>
            <a:off x="6884988" y="131226"/>
            <a:ext cx="5267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Brand Communications: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FCDEE039-AF92-CB4B-8515-A8B5D0D6A1EA}"/>
              </a:ext>
            </a:extLst>
          </p:cNvPr>
          <p:cNvSpPr txBox="1">
            <a:spLocks/>
          </p:cNvSpPr>
          <p:nvPr/>
        </p:nvSpPr>
        <p:spPr>
          <a:xfrm>
            <a:off x="4765183" y="450850"/>
            <a:ext cx="7291881" cy="7316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During Social Distancing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44CBE6-A3B6-2640-A6E5-07149D3F7589}"/>
              </a:ext>
            </a:extLst>
          </p:cNvPr>
          <p:cNvSpPr txBox="1"/>
          <p:nvPr/>
        </p:nvSpPr>
        <p:spPr>
          <a:xfrm>
            <a:off x="1768480" y="4460366"/>
            <a:ext cx="1008100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/>
              <a:t>Social connections will moderate the effects of brand messages on consumer reactions to the brand, such that consumers with lower (higher) social connections will react more (less) favorably to crisis-related (non crisis-related) messages.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813E76-70B7-5646-AB5D-2BBCE0337F13}"/>
              </a:ext>
            </a:extLst>
          </p:cNvPr>
          <p:cNvCxnSpPr/>
          <p:nvPr/>
        </p:nvCxnSpPr>
        <p:spPr>
          <a:xfrm>
            <a:off x="39688" y="5712871"/>
            <a:ext cx="14398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F56EA1-DD95-C540-84F9-7CBAA20A288F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5442996"/>
            <a:ext cx="733425" cy="550862"/>
            <a:chOff x="1332040" y="4896891"/>
            <a:chExt cx="209327" cy="20968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AAF66E0-A715-CE4F-8E6F-1220D04E81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2040" y="4896891"/>
              <a:ext cx="209327" cy="2096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444D43-CA0E-C242-9CDA-3F5EA3308D3F}"/>
                </a:ext>
              </a:extLst>
            </p:cNvPr>
            <p:cNvSpPr txBox="1"/>
            <p:nvPr/>
          </p:nvSpPr>
          <p:spPr>
            <a:xfrm>
              <a:off x="1356054" y="4912602"/>
              <a:ext cx="171268" cy="1752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2400" dirty="0">
                  <a:solidFill>
                    <a:schemeClr val="bg1">
                      <a:lumMod val="95000"/>
                    </a:schemeClr>
                  </a:solidFill>
                  <a:latin typeface="Diavlo Medium" panose="02000000000000000000" pitchFamily="50" charset="0"/>
                  <a:ea typeface="Roboto" panose="02000000000000000000" pitchFamily="2" charset="0"/>
                </a:rPr>
                <a:t>H2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8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3">
            <a:extLst>
              <a:ext uri="{FF2B5EF4-FFF2-40B4-BE49-F238E27FC236}">
                <a16:creationId xmlns:a16="http://schemas.microsoft.com/office/drawing/2014/main" id="{304ACDAF-349B-B343-AA3E-8E8F8BBD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568052"/>
            <a:ext cx="6511925" cy="513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b="1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Objective</a:t>
            </a:r>
            <a:r>
              <a:rPr lang="en-US" altLang="en-US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: Evaluate the proposed effects of crisis-related messages on consumption behavior (H1) by analyzing open email rates, clicks through rates, and click-to-open rates.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Sample and Procedure</a:t>
            </a:r>
          </a:p>
          <a:p>
            <a:pPr lvl="2"/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Realty firm in the US</a:t>
            </a:r>
          </a:p>
          <a:p>
            <a:pPr lvl="2"/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Total sample: 1,534 emails</a:t>
            </a:r>
          </a:p>
          <a:p>
            <a:pPr lvl="2"/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Non-Crisis email campaign: March 03 (N = 782)</a:t>
            </a:r>
          </a:p>
          <a:p>
            <a:pPr lvl="2"/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Crisis email campaign: March 17 (N = 752)</a:t>
            </a:r>
          </a:p>
          <a:p>
            <a:pPr eaLnBrk="1" hangingPunct="1"/>
            <a:r>
              <a:rPr lang="en-US" altLang="en-US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Main Variables</a:t>
            </a:r>
          </a:p>
          <a:p>
            <a:pPr lvl="2"/>
            <a:r>
              <a:rPr lang="en-US" altLang="en-US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IV: Email type (crisis-related message = 1, non crisis-related message = 0)</a:t>
            </a:r>
          </a:p>
          <a:p>
            <a:pPr lvl="2"/>
            <a:r>
              <a:rPr lang="en-US" altLang="en-US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DV: Open rates (open: yes = 1, no = 0) </a:t>
            </a:r>
          </a:p>
          <a:p>
            <a:pPr lvl="2"/>
            <a:r>
              <a:rPr lang="en-US" altLang="en-US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DV: CTR rates (click: yes = 1, no = 0)</a:t>
            </a:r>
          </a:p>
          <a:p>
            <a:pPr lvl="2"/>
            <a:r>
              <a:rPr lang="en-US" altLang="en-US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DV: CTOR (click: yes = 1, no = 0)</a:t>
            </a:r>
          </a:p>
          <a:p>
            <a:pPr marL="914400" lvl="2" indent="0">
              <a:buNone/>
            </a:pPr>
            <a:endParaRPr lang="en-US" altLang="en-US" sz="2000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  <a:p>
            <a:pPr lvl="2"/>
            <a:endParaRPr lang="en-US" altLang="en-US" sz="2000" i="1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081F49-378B-054B-A966-E6215DC791FF}"/>
              </a:ext>
            </a:extLst>
          </p:cNvPr>
          <p:cNvCxnSpPr/>
          <p:nvPr/>
        </p:nvCxnSpPr>
        <p:spPr>
          <a:xfrm>
            <a:off x="0" y="1355881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683" name="Group 25">
            <a:extLst>
              <a:ext uri="{FF2B5EF4-FFF2-40B4-BE49-F238E27FC236}">
                <a16:creationId xmlns:a16="http://schemas.microsoft.com/office/drawing/2014/main" id="{48F768D4-00D3-4146-A395-589A42229BD1}"/>
              </a:ext>
            </a:extLst>
          </p:cNvPr>
          <p:cNvGrpSpPr>
            <a:grpSpLocks/>
          </p:cNvGrpSpPr>
          <p:nvPr/>
        </p:nvGrpSpPr>
        <p:grpSpPr bwMode="auto">
          <a:xfrm>
            <a:off x="180975" y="1157443"/>
            <a:ext cx="1155700" cy="107950"/>
            <a:chOff x="7536566" y="6291405"/>
            <a:chExt cx="1154910" cy="14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3D1A690-6833-CD4A-8779-A017EA052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566" y="6291405"/>
              <a:ext cx="144364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2CA1D0B-AEE3-3149-A1BC-E677F7F4FD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4726" y="6291405"/>
              <a:ext cx="144364" cy="144000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5BCD2D7-D5E8-2E44-B6BE-9D8C4EFACE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3367" y="6291405"/>
              <a:ext cx="144364" cy="144000"/>
            </a:xfrm>
            <a:prstGeom prst="ellipse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F97D95-435A-EA45-B4D6-1D9AE89486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2633" y="6291405"/>
              <a:ext cx="142777" cy="14400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9BAFA04-4FAE-7B4F-86D9-2582E35407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0793" y="6291405"/>
              <a:ext cx="144363" cy="14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E10341B-ECB9-0947-962E-99125123B5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8953" y="6291405"/>
              <a:ext cx="144363" cy="144000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7309CD-85B0-E84D-AC41-44CD9E1D5A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13" y="6291405"/>
              <a:ext cx="144363" cy="144000"/>
            </a:xfrm>
            <a:prstGeom prst="ellipse">
              <a:avLst/>
            </a:prstGeom>
            <a:solidFill>
              <a:srgbClr val="7030A0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25" b="1" dirty="0"/>
            </a:p>
          </p:txBody>
        </p:sp>
      </p:grp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E8B3A4B9-EB35-304D-B02A-1EA6D6F40464}"/>
              </a:ext>
            </a:extLst>
          </p:cNvPr>
          <p:cNvSpPr txBox="1">
            <a:spLocks/>
          </p:cNvSpPr>
          <p:nvPr/>
        </p:nvSpPr>
        <p:spPr>
          <a:xfrm>
            <a:off x="3408363" y="628650"/>
            <a:ext cx="8664575" cy="68031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r"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000" dirty="0">
                <a:solidFill>
                  <a:srgbClr val="948A54"/>
                </a:solidFill>
              </a:rPr>
              <a:t>Field Study: Real Estate Firm Email Campaign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0D4618-77DC-4640-B01B-99000B056856}"/>
              </a:ext>
            </a:extLst>
          </p:cNvPr>
          <p:cNvSpPr/>
          <p:nvPr/>
        </p:nvSpPr>
        <p:spPr>
          <a:xfrm>
            <a:off x="8294688" y="136525"/>
            <a:ext cx="378936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Study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227D50-B2CF-0C43-B145-226729469CE9}"/>
              </a:ext>
            </a:extLst>
          </p:cNvPr>
          <p:cNvSpPr/>
          <p:nvPr/>
        </p:nvSpPr>
        <p:spPr>
          <a:xfrm>
            <a:off x="6721230" y="4970278"/>
            <a:ext cx="147796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Crisis Content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AA609E-D420-2048-85EE-559FD19D436F}"/>
              </a:ext>
            </a:extLst>
          </p:cNvPr>
          <p:cNvSpPr/>
          <p:nvPr/>
        </p:nvSpPr>
        <p:spPr>
          <a:xfrm>
            <a:off x="10173858" y="3059668"/>
            <a:ext cx="194123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Non-Crisis Content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E01B3-B1D5-8545-85CE-52093EB43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00" y="1719335"/>
            <a:ext cx="2582694" cy="3252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3E71D2-8E7F-9C40-8A4F-021799E25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590" y="3361585"/>
            <a:ext cx="25224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87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7187</TotalTime>
  <Words>1282</Words>
  <Application>Microsoft Macintosh PowerPoint</Application>
  <PresentationFormat>Widescreen</PresentationFormat>
  <Paragraphs>130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Diavlo Medium</vt:lpstr>
      <vt:lpstr>Gill Sans</vt:lpstr>
      <vt:lpstr>Gill Sans MT</vt:lpstr>
      <vt:lpstr>Times</vt:lpstr>
      <vt:lpstr>Office Theme</vt:lpstr>
      <vt:lpstr>Speak up! Brands’ Responsiveness Matters: Consumer Reactions to Brand Communications  in the Early Stage of a Crisis</vt:lpstr>
      <vt:lpstr>h Digital brand communications rose to the forefront of the crisis, as prime means by which brands connected with consumers h - Pantano et al. (2020)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&amp; IMPLICATIONS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Culture and Brands’ Health Messages: Evaluating Hispanic Consumers’ Response  to Healthy Eating Appeals</dc:title>
  <dc:creator>Tessa Garcia-Collart</dc:creator>
  <cp:lastModifiedBy>Garcia-Collart, Tessa</cp:lastModifiedBy>
  <cp:revision>28</cp:revision>
  <cp:lastPrinted>2019-05-12T01:43:37Z</cp:lastPrinted>
  <dcterms:created xsi:type="dcterms:W3CDTF">2019-05-12T01:14:02Z</dcterms:created>
  <dcterms:modified xsi:type="dcterms:W3CDTF">2022-10-14T13:29:35Z</dcterms:modified>
</cp:coreProperties>
</file>